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7.jpeg" ContentType="image/jpeg"/>
  <Override PartName="/ppt/media/image9.png" ContentType="image/png"/>
  <Override PartName="/ppt/media/image2.png" ContentType="image/png"/>
  <Override PartName="/ppt/media/media31.wav" ContentType="audio/x-wav"/>
  <Override PartName="/ppt/media/image3.png" ContentType="image/png"/>
  <Override PartName="/ppt/media/media5.wav" ContentType="audio/x-wav"/>
  <Override PartName="/ppt/media/image4.png" ContentType="image/png"/>
  <Override PartName="/ppt/media/media8.wav" ContentType="audio/x-wav"/>
  <Override PartName="/ppt/media/image6.png" ContentType="image/png"/>
  <Override PartName="/ppt/media/image10.png" ContentType="image/png"/>
  <Override PartName="/ppt/media/media11.wav" ContentType="audio/x-wav"/>
  <Override PartName="/ppt/media/image12.png" ContentType="image/png"/>
  <Override PartName="/ppt/media/image13.png" ContentType="image/png"/>
  <Override PartName="/ppt/media/media14.wav" ContentType="audio/x-wav"/>
  <Override PartName="/ppt/media/image15.png" ContentType="image/png"/>
  <Override PartName="/ppt/media/image16.jpeg" ContentType="image/jpeg"/>
  <Override PartName="/ppt/media/media17.wav" ContentType="audio/x-wav"/>
  <Override PartName="/ppt/media/image18.png" ContentType="image/png"/>
  <Override PartName="/ppt/media/image19.jpeg" ContentType="image/jpeg"/>
  <Override PartName="/ppt/media/image22.png" ContentType="image/png"/>
  <Override PartName="/ppt/media/media20.wav" ContentType="audio/x-wav"/>
  <Override PartName="/ppt/media/image21.png" ContentType="image/png"/>
  <Override PartName="/ppt/media/image23.png" ContentType="image/png"/>
  <Override PartName="/ppt/media/media24.wav" ContentType="audio/x-wav"/>
  <Override PartName="/ppt/media/image25.png" ContentType="image/png"/>
  <Override PartName="/ppt/media/image26.png" ContentType="image/png"/>
  <Override PartName="/ppt/media/image27.png" ContentType="image/png"/>
  <Override PartName="/ppt/media/media28.wav" ContentType="audio/x-wav"/>
  <Override PartName="/ppt/media/image29.png" ContentType="image/png"/>
  <Override PartName="/ppt/media/image30.png" ContentType="image/png"/>
  <Override PartName="/ppt/media/image3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47ff"/>
            </a:gs>
            <a:gs pos="100000">
              <a:srgbClr val="0047ff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C577F31-C87F-4142-B732-71DA749FBAA6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20-11-5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C6B44EC-A453-428D-A3D0-36EC73552D65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47ff"/>
            </a:gs>
            <a:gs pos="100000">
              <a:srgbClr val="0047ff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36B2A21-2159-4DA0-B3BE-6543C873EBE2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20-11-5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5209792-415C-4637-B1E4-204C72A55BCA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47ff"/>
            </a:gs>
            <a:gs pos="100000">
              <a:srgbClr val="0047ff"/>
            </a:gs>
          </a:gsLst>
          <a:path path="circle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B312C8F-2516-4DC0-BF04-523A160E8B32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20-11-5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08342F2-61E9-48A0-BFC0-589108BBED0A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audio" Target="../media/media24.wav"/><Relationship Id="rId3" Type="http://schemas.microsoft.com/office/2007/relationships/media" Target="../media/media24.wav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audio" Target="../media/media28.wav"/><Relationship Id="rId3" Type="http://schemas.microsoft.com/office/2007/relationships/media" Target="../media/media28.wav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audio" Target="../media/media31.wav"/><Relationship Id="rId3" Type="http://schemas.microsoft.com/office/2007/relationships/media" Target="../media/media31.wav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audio" Target="../media/media5.wav"/><Relationship Id="rId3" Type="http://schemas.microsoft.com/office/2007/relationships/media" Target="../media/media5.wav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audio" Target="../media/media8.wav"/><Relationship Id="rId3" Type="http://schemas.microsoft.com/office/2007/relationships/media" Target="../media/media8.wav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audio" Target="../media/media11.wav"/><Relationship Id="rId3" Type="http://schemas.microsoft.com/office/2007/relationships/media" Target="../media/media11.wav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audio" Target="../media/media14.wav"/><Relationship Id="rId3" Type="http://schemas.microsoft.com/office/2007/relationships/media" Target="../media/media14.wav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audio" Target="../media/media17.wav"/><Relationship Id="rId3" Type="http://schemas.microsoft.com/office/2007/relationships/media" Target="../media/media17.wav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audio" Target="../media/media20.wav"/><Relationship Id="rId2" Type="http://schemas.microsoft.com/office/2007/relationships/media" Target="../media/media20.wav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bdcea4"/>
                </a:solidFill>
                <a:latin typeface="Calibri"/>
              </a:rPr>
              <a:t>WODA I JEJ ZNACZENIE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0" y="4286160"/>
            <a:ext cx="564336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26" name="01 - muzyka relaksacyjna - szmer strumyka.mp3" descr=""/>
          <p:cNvPicPr/>
          <p:nvPr/>
        </p:nvPicPr>
        <p:blipFill>
          <a:blip r:embed="rId1"/>
          <a:stretch/>
        </p:blipFill>
        <p:spPr>
          <a:xfrm>
            <a:off x="428760" y="21420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127" name="Picture 1" descr=""/>
          <p:cNvPicPr/>
          <p:nvPr/>
        </p:nvPicPr>
        <p:blipFill>
          <a:blip r:embed="rId2"/>
          <a:stretch/>
        </p:blipFill>
        <p:spPr>
          <a:xfrm>
            <a:off x="285840" y="1285920"/>
            <a:ext cx="5000400" cy="400032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3" descr=""/>
          <p:cNvPicPr/>
          <p:nvPr/>
        </p:nvPicPr>
        <p:blipFill>
          <a:blip r:embed="rId3"/>
          <a:stretch/>
        </p:blipFill>
        <p:spPr>
          <a:xfrm>
            <a:off x="5643720" y="1285920"/>
            <a:ext cx="3238200" cy="4000320"/>
          </a:xfrm>
          <a:prstGeom prst="rect">
            <a:avLst/>
          </a:prstGeom>
          <a:ln w="9360">
            <a:noFill/>
          </a:ln>
        </p:spPr>
      </p:pic>
    </p:spTree>
  </p:cSld>
  <p:transition>
    <p:circl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ŚWIATOWY DZIEŃ WODY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214200" y="1143000"/>
            <a:ext cx="4571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22 marca każdego roku przypada termin obchodów Światowego Dnia Wody. Choćby przy tej okazji  warto pamiętać, że ponad miliard ludzi na świecie korzysta z niesprawdzonych, najczęściej skażonych źródeł wody pitnej, a 2,5 miliarda ludzi nie ma dostępu do podstawowych urządzeń sanitarnych - to 40 % całej światowej populacji. Brak dostępu do czystej wody pitnej powoduje codziennie śmierć 4 tysięcy dzieci, w większości poniżej 5 roku życia - to ponad 190 milionów rocznie.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Woda na świecie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83" name="Picture 27" descr=""/>
          <p:cNvPicPr/>
          <p:nvPr/>
        </p:nvPicPr>
        <p:blipFill>
          <a:blip r:embed="rId1"/>
          <a:stretch/>
        </p:blipFill>
        <p:spPr>
          <a:xfrm>
            <a:off x="5286240" y="1285920"/>
            <a:ext cx="3566880" cy="3200040"/>
          </a:xfrm>
          <a:prstGeom prst="rect">
            <a:avLst/>
          </a:prstGeom>
          <a:ln w="9360">
            <a:noFill/>
          </a:ln>
        </p:spPr>
      </p:pic>
      <p:pic>
        <p:nvPicPr>
          <p:cNvPr id="184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49" dur="1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0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5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WODA NA ŚWIECIE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Ciekawostki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88" name="Picture 8" descr=""/>
          <p:cNvPicPr/>
          <p:nvPr/>
        </p:nvPicPr>
        <p:blipFill>
          <a:blip r:embed="rId1"/>
          <a:stretch/>
        </p:blipFill>
        <p:spPr>
          <a:xfrm>
            <a:off x="928800" y="1214280"/>
            <a:ext cx="7143480" cy="4285800"/>
          </a:xfrm>
          <a:prstGeom prst="rect">
            <a:avLst/>
          </a:prstGeom>
          <a:ln w="9360">
            <a:noFill/>
          </a:ln>
        </p:spPr>
      </p:pic>
    </p:spTree>
  </p:cSld>
  <p:transition>
    <p:circle/>
  </p:transition>
  <p:timing>
    <p:tnLst>
      <p:par>
        <p:cTn id="270" dur="indefinite" restart="never" nodeType="tmRoot">
          <p:childTnLst>
            <p:seq>
              <p:cTn id="271" dur="indefinite" nodeType="mainSeq"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8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CIEKAWOSTKI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ffffff"/>
                </a:solidFill>
                <a:latin typeface="Calibri"/>
              </a:rPr>
              <a:t>Woda - żywioł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214200" y="1214280"/>
            <a:ext cx="43574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pl-PL" sz="1800" spc="-1" strike="noStrike">
                <a:solidFill>
                  <a:srgbClr val="ffffff"/>
                </a:solidFill>
                <a:latin typeface="Calibri"/>
              </a:rPr>
              <a:t>-</a:t>
            </a: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Niektóre leki zwane diuretykami powodują utratę wody wraz       w moczem. Alkohol, herbata i     kawa mają również łagodne działanie diuretyczne, i zbyt duże ich spożycie może przyczyniać   się do odwodnienia organizmu.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214200" y="2857320"/>
            <a:ext cx="43574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- Każdego dnia tylko z wydychanym powietrzem tracimy od 400 do 500 ml wody, a w trakcie upałów nawet więcej. 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- Są dowody na to, że twarda woda może być zdrowsza od wody miękkiej, ponieważ na terenach gdzie ona występuje zaobserwowano niższą zapadalność na choroby układu krążenia.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94" name="Picture 3" descr=""/>
          <p:cNvPicPr/>
          <p:nvPr/>
        </p:nvPicPr>
        <p:blipFill>
          <a:blip r:embed="rId1"/>
          <a:stretch/>
        </p:blipFill>
        <p:spPr>
          <a:xfrm>
            <a:off x="4857840" y="1285920"/>
            <a:ext cx="3976200" cy="3785760"/>
          </a:xfrm>
          <a:prstGeom prst="rect">
            <a:avLst/>
          </a:prstGeom>
          <a:ln w="9360">
            <a:noFill/>
          </a:ln>
        </p:spPr>
      </p:pic>
      <p:pic>
        <p:nvPicPr>
          <p:cNvPr id="195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96" dur="1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28760" y="142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pl-PL" sz="4400" spc="199" strike="noStrike">
                <a:solidFill>
                  <a:srgbClr val="f8fcf2"/>
                </a:solidFill>
                <a:latin typeface="Calibri"/>
              </a:rPr>
              <a:t>ŻYWIOŁ NIE DO ZATRZYMANIA – POLSKA POD WODĄ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57120" y="1285920"/>
            <a:ext cx="457164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Przerwane wały i wciąż wzbierająca Wisła na Lubelszczyźnie, podtopione miejscowości i niepokój tysięcy mieszkańców Podkarpacia, nerwowe oczekiwanie na falę w Sandomierzu i ewakuacja części miasta, trudna sytuacja w okolicach Nowego Sącza, odcięta od świata Muszyna i osuwająca się ziemia w Małopolsce - Polska zmaga się z kolejną falą powodzi.</a:t>
            </a:r>
            <a:endParaRPr b="0" lang="pl-PL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Najtrudniejsza sytuacja jest w woj. </a:t>
            </a:r>
            <a:r>
              <a:rPr b="1" lang="pl-PL" sz="1800" spc="-1" strike="noStrike">
                <a:solidFill>
                  <a:srgbClr val="ebf1de"/>
                </a:solidFill>
                <a:latin typeface="Calibri"/>
              </a:rPr>
              <a:t>małopolskim</a:t>
            </a: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, </a:t>
            </a:r>
            <a:r>
              <a:rPr b="1" lang="pl-PL" sz="1800" spc="-1" strike="noStrike">
                <a:solidFill>
                  <a:srgbClr val="ebf1de"/>
                </a:solidFill>
                <a:latin typeface="Calibri"/>
              </a:rPr>
              <a:t>podkarpackim</a:t>
            </a: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, </a:t>
            </a:r>
            <a:r>
              <a:rPr b="1" lang="pl-PL" sz="1800" spc="-1" strike="noStrike">
                <a:solidFill>
                  <a:srgbClr val="ebf1de"/>
                </a:solidFill>
                <a:latin typeface="Calibri"/>
              </a:rPr>
              <a:t>świętokrzyskim</a:t>
            </a: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 i </a:t>
            </a:r>
            <a:r>
              <a:rPr b="1" lang="pl-PL" sz="1800" spc="-1" strike="noStrike">
                <a:solidFill>
                  <a:srgbClr val="ebf1de"/>
                </a:solidFill>
                <a:latin typeface="Calibri"/>
              </a:rPr>
              <a:t>lubelskim</a:t>
            </a: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 - ocenił rzecznik komendanta głównego PSP Paweł Frątczak. Szczególnie niebezpiecznie jest tam, gdzie wały zostały uszkodzone już przy pierwszej fali powodzi. Tam mieszkańcy, wojsko i strażacy przegrywają walkę z żywiołem.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Koniec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200" name="Picture 3" descr=""/>
          <p:cNvPicPr/>
          <p:nvPr/>
        </p:nvPicPr>
        <p:blipFill>
          <a:blip r:embed="rId1"/>
          <a:stretch/>
        </p:blipFill>
        <p:spPr>
          <a:xfrm>
            <a:off x="5072040" y="1428840"/>
            <a:ext cx="3857400" cy="4214520"/>
          </a:xfrm>
          <a:prstGeom prst="rect">
            <a:avLst/>
          </a:prstGeom>
          <a:ln w="9360">
            <a:noFill/>
          </a:ln>
        </p:spPr>
      </p:pic>
      <p:pic>
        <p:nvPicPr>
          <p:cNvPr id="201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25" dur="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6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33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MENU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357120" y="342900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Woda fascynująca substancja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57120" y="200016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Budowa cząsteczki wody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357120" y="485784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Woda             w organizmie człowieka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3143160" y="200016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Ruch wody    w przyrodzie 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34" name="CustomShape 6"/>
          <p:cNvSpPr/>
          <p:nvPr/>
        </p:nvSpPr>
        <p:spPr>
          <a:xfrm>
            <a:off x="5929200" y="4857840"/>
            <a:ext cx="321444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Zanieczyszczenie wód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3143160" y="485784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Światowy dzień wody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36" name="CustomShape 8"/>
          <p:cNvSpPr/>
          <p:nvPr/>
        </p:nvSpPr>
        <p:spPr>
          <a:xfrm>
            <a:off x="3143160" y="342900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Koniec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5929200" y="342900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Ciekawostki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38" name="CustomShape 10"/>
          <p:cNvSpPr/>
          <p:nvPr/>
        </p:nvSpPr>
        <p:spPr>
          <a:xfrm>
            <a:off x="5929200" y="200016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800" spc="-1" strike="noStrike">
                <a:solidFill>
                  <a:srgbClr val="ffffff"/>
                </a:solidFill>
                <a:latin typeface="Calibri"/>
              </a:rPr>
              <a:t>Woda na świecie</a:t>
            </a:r>
            <a:endParaRPr b="0" lang="pl-PL" sz="1800" spc="-1" strike="noStrike">
              <a:latin typeface="Arial"/>
            </a:endParaRPr>
          </a:p>
        </p:txBody>
      </p:sp>
    </p:spTree>
  </p:cSld>
  <p:transition>
    <p:circle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BUDOWA CZĄSTECZKI WODY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14200" y="1303200"/>
            <a:ext cx="5071680" cy="3658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  <a:ea typeface="Times New Roman"/>
              </a:rPr>
              <a:t>Woda jest związkiem chemicznym zbudowanym tylko z dwóch pierwiastków - z jednego atomu tlenu oraz z dwóch atomów wodoru. Poszczególne atomy tworzą ze sobą trójkąt, stąd cząsteczka wody jest obdarzona elektryczną biegunowością (wodór jest naładowany dodatnio, natomiast tlen - ujemnie). W temperaturze dodatniej woda tworzy ciecz bez smaku i zapachu. Niestety, duża dostępność oraz powszechność występowania wody utrwaliły we współczesnych ogromną beztroskę w traktowaniu jej zasobów. Skutki takiego postępowania uciążliwe są już dziś, a przyszłość budzi refleksje pełne niepokoju.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Woda fascynująca substancja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21420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6000840" y="1357200"/>
            <a:ext cx="2828520" cy="321444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74" dur="42563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8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WODA – FASCYNUJĄCA SUBSTANCJA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Woda             w organizmie człowieka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14200" y="1874520"/>
            <a:ext cx="4428720" cy="3658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  <a:ea typeface="Calibri"/>
              </a:rPr>
              <a:t>Dwie trzecie powierzchni ziemi pokryte jest wodą, z czego tylko 1% stanowi woda słodka nadająca się do celów konsumpcyjnych. Około 99% wody na globie ziemskim to woda słona tworząca morza  i oceany, woda            w lodowcach lub para wodna w atmosferze. Polska należy do obszarów z bardzo skromnymi zasobami wodnymi - na 1 mieszkańca przypada w naszym kraju 10 razy mniej wody niż    w pozostałych rejonach świata, co stawia nas dopiero na 20 miejscu w Europie.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148" name="Picture 2" descr="800px-water_droplet_blue_bg05"/>
          <p:cNvPicPr/>
          <p:nvPr/>
        </p:nvPicPr>
        <p:blipFill>
          <a:blip r:embed="rId1"/>
          <a:stretch/>
        </p:blipFill>
        <p:spPr>
          <a:xfrm>
            <a:off x="5214960" y="2000160"/>
            <a:ext cx="3657240" cy="284760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50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143920" y="514368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00" dur="1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0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28760" y="214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WODY W ORGANIŹMIE CZŁOWIEKA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CDN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214200" y="2000160"/>
            <a:ext cx="435744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Woda jest jednym z najważniejszych składników środowiska, w którym żyjemy. Jest ona, oprócz powietrza, podstawowym elementem potrzebnym do życia. Jak ogromne znaczenie ma w naszym życiu niech świadczy fakt, że jej zawartość w organiźmie wynosi od 70 do 90% i zmienia się                  z wiekiem; w trzymiesięcznym płodzie znajduje się około 90%, u noworodka około 80%, a u człowieka dorosłego 70% wody.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55" name="Picture 3" descr=""/>
          <p:cNvPicPr/>
          <p:nvPr/>
        </p:nvPicPr>
        <p:blipFill>
          <a:blip r:embed="rId1"/>
          <a:stretch/>
        </p:blipFill>
        <p:spPr>
          <a:xfrm>
            <a:off x="6000840" y="2000160"/>
            <a:ext cx="2881080" cy="357156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6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3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4200" y="500040"/>
            <a:ext cx="457164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Pijąc wodę czyli uzupełniając płyn w naszym organizmie, nie tylko podtrzymujemy nasze funkcjonowanie, ale daje nam to również energię, pozwala się nam czuć dobrze, wyglądać młodziej i utrzymywać nas w dobrym zdrowiu. Jasno wynika że woda jest nie tylko witalnym składnikiem ale też głównym pożywieniem dla naszego organizmu. Ostatnie badania potwierdziły, iż woda jaką mamy         w kranach jest coraz gorszej jakości. W wodzie tej znajduje się coraz więcej chloru, ołowiu        i różnych bakterii. Te trujące chemikalia spożyte poprzez wodę prowadzą do wielu niebezpiecznych chorób w tym raka. Szczególnie woda jest niebezpieczna dla małych dzieci, powodując nieprawidłowy rozwój mózgu i zaburzenia psychiczne, co potwierdzają naukowcy.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5214960" y="1285920"/>
            <a:ext cx="3714480" cy="292860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Ruch wody    w przyrodzie 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161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53" dur="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5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RUCH WODY W PRZYRODZIE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5643720" y="5786280"/>
            <a:ext cx="321444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Zanieczyszczenie wód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214200" y="1304640"/>
            <a:ext cx="3642840" cy="393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Arial"/>
                <a:ea typeface="Times New Roman"/>
              </a:rPr>
              <a:t>Woda nieustannie paruje do atmosfery, paruje oczywiście tylko woda, a nie związki chemiczne rozpuszczone w oceanach, rzekach czy jeziorach. Woda z atmosfery powraca w postaci opadów - deszczu, śniegu lub gradu. Woda ta była przez długie wieki również czysta i tworzyła na powierzchni Ziemi czyste rzeki i jeziora. Do XIX w. wszystkie rzeki i jeziora na naszym globie spełniały dzisiejsze warunki I klasy czystości. 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66" name="Picture 1" descr="06"/>
          <p:cNvPicPr/>
          <p:nvPr/>
        </p:nvPicPr>
        <p:blipFill>
          <a:blip r:embed="rId1"/>
          <a:stretch/>
        </p:blipFill>
        <p:spPr>
          <a:xfrm>
            <a:off x="4000320" y="1285920"/>
            <a:ext cx="4928760" cy="3857400"/>
          </a:xfrm>
          <a:prstGeom prst="rect">
            <a:avLst/>
          </a:prstGeom>
          <a:ln>
            <a:noFill/>
          </a:ln>
        </p:spPr>
      </p:pic>
      <p:pic>
        <p:nvPicPr>
          <p:cNvPr id="167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</p:spTree>
  </p:cSld>
  <p:transition>
    <p:circle/>
  </p:transition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73" dur="1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18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ZANIECZYSZCZENIE WÓD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Picture 2" descr="07"/>
          <p:cNvPicPr/>
          <p:nvPr/>
        </p:nvPicPr>
        <p:blipFill>
          <a:blip r:embed="rId1"/>
          <a:stretch/>
        </p:blipFill>
        <p:spPr>
          <a:xfrm>
            <a:off x="214200" y="1285920"/>
            <a:ext cx="8724600" cy="4285800"/>
          </a:xfrm>
          <a:prstGeom prst="rect">
            <a:avLst/>
          </a:prstGeom>
          <a:ln w="9360"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Ruch wody    w przyrodzie </a:t>
            </a:r>
            <a:endParaRPr b="0" lang="pl-PL" sz="1600" spc="-1" strike="noStrike">
              <a:latin typeface="Arial"/>
            </a:endParaRPr>
          </a:p>
        </p:txBody>
      </p:sp>
    </p:spTree>
  </p:cSld>
  <p:transition>
    <p:circle/>
  </p:transition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0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</a:pPr>
            <a:r>
              <a:rPr b="1" lang="pl-PL" sz="4800" spc="199" strike="noStrike">
                <a:solidFill>
                  <a:srgbClr val="f8fcf2"/>
                </a:solidFill>
                <a:latin typeface="Calibri"/>
              </a:rPr>
              <a:t>WODY MINERALNE I LECZNICZE</a:t>
            </a:r>
            <a:endParaRPr b="0" lang="pl-PL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14200" y="1143000"/>
            <a:ext cx="435744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Wody bogate w sód, wapń i potas ułatwiają trawienie pokarmów tłustych, a więc pomagają w pracy pęcherzykowi żółciowemu, odciążając w ten sposób wątrobę. Mają odczyn lekko zasadowy, są zatem wskazane przy dnie moczanowej          i kamicy nerkowej. Mając zdolność oczyszczania organizmu z toksycznych produktów przemiany materii. Wody zawierające głównie magnez wpływają kojąco na zszargane nerwy, powinny też pijać je kobiety w ciąży, gdyż magnez jest pomocny w prawidłowym formowaniu przez płód układu kostnego oraz mięśniowego. Magnez pomaga też anemikom.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5000760" y="3643200"/>
            <a:ext cx="39286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pl-PL" sz="1800" spc="-1" strike="noStrike">
                <a:solidFill>
                  <a:srgbClr val="ebf1de"/>
                </a:solidFill>
                <a:latin typeface="Calibri"/>
              </a:rPr>
              <a:t>Wody bogate w wapń, który niezbędny jest dla prawidłowego formowania się kości i mięśni, łagodząc jednocześnie podrażnienia żołądka, pomocne są tak kobietom w ciąży, jak i wrzodowcom oraz cierpiącym na osteoporozę.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28584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ff"/>
                </a:solidFill>
                <a:latin typeface="Calibri"/>
              </a:rPr>
              <a:t>Menu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6072120" y="5786280"/>
            <a:ext cx="2785680" cy="856800"/>
          </a:xfrm>
          <a:prstGeom prst="ribbon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5e7cc4"/>
              </a:gs>
              <a:gs pos="100000">
                <a:srgbClr val="00295c"/>
              </a:gs>
            </a:gsLst>
            <a:path path="circle">
              <a:fillToRect l="50000" t="50000" r="50000" b="50000"/>
            </a:path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600" spc="-1" strike="noStrike">
                <a:solidFill>
                  <a:srgbClr val="ffffff"/>
                </a:solidFill>
                <a:latin typeface="Calibri"/>
              </a:rPr>
              <a:t>Światowy dzień wody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177" name="Picture 1" descr="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8653320" y="6367320"/>
            <a:ext cx="304560" cy="304560"/>
          </a:xfrm>
          <a:prstGeom prst="rect">
            <a:avLst/>
          </a:prstGeom>
          <a:ln>
            <a:noFill/>
          </a:ln>
        </p:spPr>
      </p:pic>
      <p:pic>
        <p:nvPicPr>
          <p:cNvPr id="178" name="Picture 2" descr=""/>
          <p:cNvPicPr/>
          <p:nvPr/>
        </p:nvPicPr>
        <p:blipFill>
          <a:blip r:embed="rId4"/>
          <a:stretch/>
        </p:blipFill>
        <p:spPr>
          <a:xfrm>
            <a:off x="5072040" y="1285920"/>
            <a:ext cx="3785760" cy="2214360"/>
          </a:xfrm>
          <a:prstGeom prst="rect">
            <a:avLst/>
          </a:prstGeom>
          <a:ln w="9360">
            <a:noFill/>
          </a:ln>
        </p:spPr>
      </p:pic>
    </p:spTree>
  </p:cSld>
  <p:transition>
    <p:circle/>
  </p:transition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20" dur="1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31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id="22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Application>LibreOffice/6.4.2.2$Windows_X86_64 LibreOffice_project/4e471d8c02c9c90f512f7f9ead8875b57fcb1ec3</Application>
  <Words>702</Words>
  <Paragraphs>62</Paragraphs>
  <Company>Prywatny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2010-06-04T13:42:39Z</dcterms:created>
  <dc:creator>Prywatny</dc:creator>
  <dc:description/>
  <dc:language>pl-PL</dc:language>
  <cp:lastModifiedBy/>
  <dcterms:modified xsi:type="dcterms:W3CDTF">2020-11-05T10:31:36Z</dcterms:modified>
  <cp:revision>54</cp:revision>
  <dc:subject/>
  <dc:title>Woda i jej znaczenie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Prywatny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10</vt:i4>
  </property>
  <property fmtid="{D5CDD505-2E9C-101B-9397-08002B2CF9AE}" pid="8" name="Notes">
    <vt:i4>0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