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F9ED9-4E67-48ED-8E15-0D6BBAB28F11}" v="6107" dt="2021-04-27T11:57:47.189"/>
    <p1510:client id="{AEF49DED-73B1-B91F-CCEB-6B67A99D1634}" v="500" dt="2021-04-28T10:22:06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8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149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739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849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179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678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076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605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947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477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54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127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262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Porozmawiajmy o...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… zdalnej szkole.</a:t>
            </a: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82BB45FE-F6BA-448D-96BE-26849017D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56C4A4A-9326-43C2-B6FD-A0C92844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 sz="3700" dirty="0">
                <a:solidFill>
                  <a:srgbClr val="000000"/>
                </a:solidFill>
                <a:cs typeface="Calibri Light"/>
              </a:rPr>
              <a:t>1. Zacznij "ćwiczyć" powrót do rzeczywistości</a:t>
            </a:r>
            <a:endParaRPr lang="pl-PL" sz="3700" dirty="0">
              <a:solidFill>
                <a:srgbClr val="000000"/>
              </a:solidFill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44BAE0C7-E492-4817-B227-471AA2BA88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458" r="-3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468EAA2-4298-49B1-8093-D51DF199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  <a:cs typeface="Calibri" panose="020F0502020204030204"/>
              </a:rPr>
              <a:t>Być może chodzisz spać i wstajesz o innych godzinach, niż rok temu. Być może cały dzień </a:t>
            </a:r>
            <a:r>
              <a:rPr lang="pl-PL" sz="2000">
                <a:solidFill>
                  <a:srgbClr val="000000"/>
                </a:solidFill>
                <a:cs typeface="Calibri" panose="020F0502020204030204"/>
              </a:rPr>
              <a:t>chodzisz w piżamie, a śniadanie jesz o </a:t>
            </a:r>
            <a:r>
              <a:rPr lang="pl-PL" sz="2000" dirty="0">
                <a:solidFill>
                  <a:srgbClr val="000000"/>
                </a:solidFill>
                <a:cs typeface="Calibri" panose="020F0502020204030204"/>
              </a:rPr>
              <a:t>piętnastej. Możliwe, że odwykłaś/odwykłeś od aktywności fizycznej. </a:t>
            </a:r>
          </a:p>
          <a:p>
            <a:pPr marL="0" indent="0">
              <a:buNone/>
            </a:pPr>
            <a:r>
              <a:rPr lang="pl-PL" sz="2000" dirty="0">
                <a:cs typeface="Calibri" panose="020F0502020204030204"/>
              </a:rPr>
              <a:t/>
            </a:r>
            <a:br>
              <a:rPr lang="pl-PL" sz="2000" dirty="0">
                <a:cs typeface="Calibri" panose="020F0502020204030204"/>
              </a:rPr>
            </a:br>
            <a:r>
              <a:rPr lang="pl-PL" sz="2000" dirty="0">
                <a:solidFill>
                  <a:srgbClr val="000000"/>
                </a:solidFill>
                <a:cs typeface="Calibri" panose="020F0502020204030204"/>
              </a:rPr>
              <a:t>Przestawienie się na dawne nawyki z dnia na dzień może być trudne, warto więc zacząć "trenować" już teraz. Wyznaczaj sobie małe </a:t>
            </a:r>
            <a:r>
              <a:rPr lang="pl-PL" sz="2000">
                <a:solidFill>
                  <a:srgbClr val="000000"/>
                </a:solidFill>
                <a:cs typeface="Calibri" panose="020F0502020204030204"/>
              </a:rPr>
              <a:t>cele (jak choćby wcześniejsza pobudka)</a:t>
            </a:r>
            <a:r>
              <a:rPr lang="pl-PL" sz="2000" dirty="0">
                <a:solidFill>
                  <a:srgbClr val="000000"/>
                </a:solidFill>
                <a:cs typeface="Calibri" panose="020F0502020204030204"/>
              </a:rPr>
              <a:t/>
            </a:r>
            <a:br>
              <a:rPr lang="pl-PL" sz="2000" dirty="0">
                <a:solidFill>
                  <a:srgbClr val="000000"/>
                </a:solidFill>
                <a:cs typeface="Calibri" panose="020F0502020204030204"/>
              </a:rPr>
            </a:br>
            <a:r>
              <a:rPr lang="pl-PL" sz="2000">
                <a:solidFill>
                  <a:srgbClr val="000000"/>
                </a:solidFill>
                <a:cs typeface="Calibri" panose="020F0502020204030204"/>
              </a:rPr>
              <a:t>i </a:t>
            </a:r>
            <a:r>
              <a:rPr lang="pl-PL" sz="2000" dirty="0">
                <a:solidFill>
                  <a:srgbClr val="000000"/>
                </a:solidFill>
                <a:cs typeface="Calibri" panose="020F0502020204030204"/>
              </a:rPr>
              <a:t>realizuj je po kolei.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1815D1D-4EE6-40BF-A4BF-31DD1D4D4BB2}"/>
              </a:ext>
            </a:extLst>
          </p:cNvPr>
          <p:cNvSpPr txBox="1"/>
          <p:nvPr/>
        </p:nvSpPr>
        <p:spPr>
          <a:xfrm>
            <a:off x="207618" y="6491356"/>
            <a:ext cx="555928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cs typeface="Calibri"/>
              </a:rPr>
              <a:t>ilustracja: freepik.com / </a:t>
            </a:r>
            <a:r>
              <a:rPr lang="pl-PL" sz="1100" dirty="0" err="1">
                <a:cs typeface="Calibri"/>
              </a:rPr>
              <a:t>gsstudioimagen</a:t>
            </a:r>
          </a:p>
        </p:txBody>
      </p:sp>
    </p:spTree>
    <p:extLst>
      <p:ext uri="{BB962C8B-B14F-4D97-AF65-F5344CB8AC3E}">
        <p14:creationId xmlns:p14="http://schemas.microsoft.com/office/powerpoint/2010/main" xmlns="" val="422040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837543A-6020-4505-A233-C9DB4BF740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608CF8-92E0-4480-8E15-CB217AEF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3. Pozwól sobie na uczucia</a:t>
            </a:r>
            <a:endParaRPr lang="pl-PL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5B16301-FB18-48BA-A6DD-C37CAF6F9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77EBC1B-9460-4D9A-9EA6-3C26D1689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cs typeface="Calibri"/>
              </a:rPr>
              <a:t>Być może na myśl o powrocie do szkoły przepełnia Cię radość 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i ekscytacja. A może przeciwnie - czujesz niechęć i opór? Albo złość lub strach? </a:t>
            </a:r>
            <a:endParaRPr lang="pl-PL"/>
          </a:p>
          <a:p>
            <a:pPr marL="0" indent="0">
              <a:buNone/>
            </a:pPr>
            <a:r>
              <a:rPr lang="pl-PL" dirty="0">
                <a:cs typeface="Calibri"/>
              </a:rPr>
              <a:t>Cokolwiek to jest, pamiętaj, że masz prawo to czuć. Nie ma złych 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i dobrych uczuć. Wszystkie są ważne, wszystkie są w porządku.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3C0D90E-074A-4F52-9B11-B52BEF4BC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xmlns="" id="{CABBD4C1-E6F8-46F6-8152-A8A97490B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3BA5EF5-1FE9-4BF9-83BB-269BCDDF61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B3BCACB-5880-460B-9606-8C433A9AF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88853921-7BC9-4BDE-ACAB-133C683C8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xmlns="" id="{09192968-3AE7-4470-A61C-97294BB92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3AB72E55-43E4-4356-BFE8-E2102CB0B5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14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CD81A2A-6ED4-4EF4-A14C-912D31E148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337A6B-FB56-47CF-89AF-C283EA6B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4. Porozmawiaj z kimś</a:t>
            </a:r>
            <a:endParaRPr lang="pl-PL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661932C-CA15-4E17-B115-FAE7CBEE4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957187D-3716-4828-BDE9-83A9651C4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200" dirty="0">
                <a:cs typeface="Calibri" panose="020F0502020204030204"/>
              </a:rPr>
              <a:t>Jeśli jest Ci trudno, w Twojej głowie roi się od obaw lub lęków - powiedz o tym zaufanemu dorosłemu. Już sama rozmowa może sprawić, że poczujesz się lepiej. A może dzięki pomocy osoby dorosłej uda Ci się znaleźć rozwiązanie problemu? Spróbuj.</a:t>
            </a:r>
          </a:p>
          <a:p>
            <a:pPr marL="0" indent="0">
              <a:buNone/>
            </a:pPr>
            <a:endParaRPr lang="pl-PL" sz="2200">
              <a:cs typeface="Calibri" panose="020F0502020204030204"/>
            </a:endParaRPr>
          </a:p>
          <a:p>
            <a:pPr marL="0" indent="0">
              <a:buNone/>
            </a:pPr>
            <a:r>
              <a:rPr lang="pl-PL" sz="2200" dirty="0">
                <a:cs typeface="Calibri" panose="020F0502020204030204"/>
              </a:rPr>
              <a:t>Pamiętaj, że jeśli w Twoim otoczeniu nie ma osoby dorosłej, z którą mógłbyś/mogłabyś otwarcie porozmawiać o swoim problemie, </a:t>
            </a:r>
            <a:r>
              <a:rPr lang="pl-PL" sz="2200" b="1" dirty="0">
                <a:cs typeface="Calibri" panose="020F0502020204030204"/>
              </a:rPr>
              <a:t>możesz skorzystać z darmowego, całodobowego Telefonu Zaufania dla Dzieci i Młodzieży.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590ADD5-9383-4D3D-9047-3DA2593CC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4EFE6E34-1211-4FDA-B45A-3B7831F00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184" y="2309275"/>
            <a:ext cx="3781051" cy="1595472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ABE3E45-88CF-45D8-8D40-C773324D93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9CD1692-827B-4C8D-B4A1-134FD04CF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B91ECDA9-56DC-4270-8F33-01C5637B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75F47824-961D-465D-84F9-EAE11BC61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FEC9DA3E-C1D7-472D-B7C0-F71AE41FB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272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204BBFFF-791C-44CA-BDC2-821869A08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50" b="853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F3A363-1459-4AE5-BCC5-C66BF021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600">
                <a:cs typeface="Calibri Light"/>
              </a:rPr>
              <a:t>5. Staraj się dostrzegać pozytywy</a:t>
            </a:r>
            <a:endParaRPr lang="pl-PL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050466B-FCA7-4FA6-A07A-87B4B1D16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cs typeface="Calibri" panose="020F0502020204030204"/>
              </a:rPr>
              <a:t>Dla wielu osób proces powrotu do nauczania stacjonarnego może być trudny i bolesny. Sporo rzeczy może Ci się wtedy nie podobać, ale na pewno znajdą się takie, które sprawią Ci radość. Zwracaj uwagę nawet na małe sukcesy </a:t>
            </a:r>
            <a:br>
              <a:rPr lang="pl-PL" sz="1800" dirty="0">
                <a:cs typeface="Calibri" panose="020F0502020204030204"/>
              </a:rPr>
            </a:br>
            <a:r>
              <a:rPr lang="pl-PL" sz="1800" dirty="0">
                <a:cs typeface="Calibri" panose="020F0502020204030204"/>
              </a:rPr>
              <a:t>i ciesz się nimi. Im częściej będziesz to robił/robiła, tym więcej pozytywów zaczniesz dostrzegać wokół siebie. </a:t>
            </a:r>
            <a:r>
              <a:rPr lang="pl-PL" sz="1800" dirty="0">
                <a:ea typeface="+mn-lt"/>
                <a:cs typeface="+mn-lt"/>
              </a:rPr>
              <a:t>To nie magia – tak działają nasze mózgi! </a:t>
            </a:r>
            <a:endParaRPr lang="pl-PL" sz="1800" dirty="0">
              <a:cs typeface="Calibri" panose="020F0502020204030204"/>
            </a:endParaRPr>
          </a:p>
          <a:p>
            <a:pPr marL="0" indent="0">
              <a:buNone/>
            </a:pPr>
            <a:endParaRPr lang="pl-PL" sz="1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83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A22DFB8-FFA6-455C-BAEE-0A725EE0B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Dziękuję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A4772CD-32F3-47C7-B17F-C233C0298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2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C3BC6F8-DCCB-4D67-BEA7-4203420E20CB}"/>
              </a:ext>
            </a:extLst>
          </p:cNvPr>
          <p:cNvSpPr txBox="1"/>
          <p:nvPr/>
        </p:nvSpPr>
        <p:spPr>
          <a:xfrm>
            <a:off x="9284191" y="62177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l-PL" dirty="0" smtClean="0"/>
              <a:t>Marlena Opacka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6899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xmlns="" id="{5AB83C82-30AD-4DF2-A9AD-CE1547FDED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B36D2DE0-0628-4A9A-A59D-7BA8B5EB3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xmlns="" id="{48E405C9-94BE-41DA-928C-DEC9A8550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DD49BB8-328C-4376-9BDA-F04B64AE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Minął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już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ponad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rok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odkąd</a:t>
            </a:r>
            <a:endParaRPr lang="en-US" sz="60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4D79691-BBEE-4EA0-AB72-8A7D5D0B0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stanęło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przed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nami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wyzwanie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jakim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jest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zdalna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nauka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7" name="Arc 13">
            <a:extLst>
              <a:ext uri="{FF2B5EF4-FFF2-40B4-BE49-F238E27FC236}">
                <a16:creationId xmlns:a16="http://schemas.microsoft.com/office/drawing/2014/main" xmlns="" id="{D2091A72-D5BB-42AC-8FD3-F7747D90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5">
            <a:extLst>
              <a:ext uri="{FF2B5EF4-FFF2-40B4-BE49-F238E27FC236}">
                <a16:creationId xmlns:a16="http://schemas.microsoft.com/office/drawing/2014/main" xmlns="" id="{6ED12BFC-A737-46AF-8411-481112D54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34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7200FF6-195E-4CA2-88DE-42B5CD3A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pl-PL" sz="3600">
                <a:cs typeface="Calibri Light"/>
              </a:rPr>
              <a:t>Przez ten czas sporo się działo.</a:t>
            </a:r>
            <a:endParaRPr lang="pl-PL" sz="36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02D8758-8734-41BC-8BD8-F7DA76CFA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4901371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cs typeface="Calibri" panose="020F0502020204030204"/>
              </a:rPr>
              <a:t>Czy macie jakieś </a:t>
            </a:r>
            <a:r>
              <a:rPr lang="pl-PL" sz="1800" b="1" dirty="0">
                <a:cs typeface="Calibri" panose="020F0502020204030204"/>
              </a:rPr>
              <a:t>zabawne wspomnienia</a:t>
            </a:r>
            <a:r>
              <a:rPr lang="pl-PL" sz="1800" dirty="0">
                <a:cs typeface="Calibri" panose="020F0502020204030204"/>
              </a:rPr>
              <a:t> związane ze zdalnymi lekcjami?</a:t>
            </a:r>
            <a:endParaRPr lang="pl-PL" sz="1800" dirty="0"/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A może pamiętacie sobie chwile, kiedy było Wam wyjątkowo </a:t>
            </a:r>
            <a:r>
              <a:rPr lang="pl-PL" sz="1800" b="1" dirty="0">
                <a:ea typeface="+mn-lt"/>
                <a:cs typeface="+mn-lt"/>
              </a:rPr>
              <a:t>trudno</a:t>
            </a:r>
            <a:r>
              <a:rPr lang="pl-PL" sz="1800" dirty="0">
                <a:ea typeface="+mn-lt"/>
                <a:cs typeface="+mn-lt"/>
              </a:rPr>
              <a:t>? Co było dla Was największym </a:t>
            </a:r>
            <a:r>
              <a:rPr lang="pl-PL" sz="1800" b="1" dirty="0">
                <a:ea typeface="+mn-lt"/>
                <a:cs typeface="+mn-lt"/>
              </a:rPr>
              <a:t>wyzwaniem</a:t>
            </a:r>
            <a:r>
              <a:rPr lang="pl-PL" sz="1800" dirty="0">
                <a:ea typeface="+mn-lt"/>
                <a:cs typeface="+mn-lt"/>
              </a:rPr>
              <a:t> w </a:t>
            </a:r>
            <a:r>
              <a:rPr lang="pl-PL" sz="1800" b="1" dirty="0">
                <a:ea typeface="+mn-lt"/>
                <a:cs typeface="+mn-lt"/>
              </a:rPr>
              <a:t>marcu zeszłego roku, a co w ciągu ostatnich miesięcy</a:t>
            </a:r>
            <a:r>
              <a:rPr lang="pl-PL" sz="1800" dirty="0">
                <a:ea typeface="+mn-lt"/>
                <a:cs typeface="+mn-lt"/>
              </a:rPr>
              <a:t>?</a:t>
            </a:r>
          </a:p>
          <a:p>
            <a:pPr marL="0" indent="0">
              <a:buNone/>
            </a:pPr>
            <a:endParaRPr lang="pl-PL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Jak</a:t>
            </a:r>
            <a:r>
              <a:rPr lang="pl-PL" sz="1800" b="1" dirty="0">
                <a:ea typeface="+mn-lt"/>
                <a:cs typeface="+mn-lt"/>
              </a:rPr>
              <a:t> poradziliście sobie </a:t>
            </a:r>
            <a:r>
              <a:rPr lang="pl-PL" sz="1800" dirty="0">
                <a:ea typeface="+mn-lt"/>
                <a:cs typeface="+mn-lt"/>
              </a:rPr>
              <a:t>z trudnościami?</a:t>
            </a:r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  <a:p>
            <a:pPr>
              <a:buNone/>
            </a:pPr>
            <a:endParaRPr lang="pl-PL" sz="1800">
              <a:cs typeface="Calibri" panose="020F0502020204030204"/>
            </a:endParaRPr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7C7DA66E-2D0F-4509-A942-88F68398A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67" b="1603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01728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>
            <a:extLst>
              <a:ext uri="{FF2B5EF4-FFF2-40B4-BE49-F238E27FC236}">
                <a16:creationId xmlns:a16="http://schemas.microsoft.com/office/drawing/2014/main" xmlns="" id="{C0E149C0-03F6-4CC3-9EC8-2C10EC58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76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FDB13C-E83B-4260-91E7-DA2653C6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0000"/>
                </a:solidFill>
                <a:cs typeface="Calibri Light"/>
              </a:rPr>
              <a:t>Według jednego z badań na temat zdalnej nauki...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C9FDBAB-0A61-4790-B43D-D8BB09BEA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  <a:cs typeface="Calibri"/>
              </a:rPr>
              <a:t>...60% uczniów nabyło w tym czasie nowe umiejętności.</a:t>
            </a:r>
          </a:p>
          <a:p>
            <a:pPr marL="0" indent="0">
              <a:buNone/>
            </a:pPr>
            <a:endParaRPr lang="pl-PL" sz="2400" b="1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  <a:cs typeface="Calibri"/>
              </a:rPr>
              <a:t>Czego Wy </a:t>
            </a:r>
            <a:r>
              <a:rPr lang="pl-PL" sz="2400" b="1" dirty="0">
                <a:solidFill>
                  <a:srgbClr val="000000"/>
                </a:solidFill>
                <a:ea typeface="+mn-lt"/>
                <a:cs typeface="+mn-lt"/>
              </a:rPr>
              <a:t>się</a:t>
            </a:r>
            <a:r>
              <a:rPr lang="pl-PL" sz="2400" b="1" dirty="0">
                <a:solidFill>
                  <a:srgbClr val="000000"/>
                </a:solidFill>
                <a:cs typeface="Calibri"/>
              </a:rPr>
              <a:t> nauczyliście? Może obsługi nowych </a:t>
            </a:r>
            <a:r>
              <a:rPr lang="pl-PL" sz="2400" b="1" dirty="0" err="1">
                <a:solidFill>
                  <a:srgbClr val="000000"/>
                </a:solidFill>
                <a:cs typeface="Calibri"/>
              </a:rPr>
              <a:t>aplikacjlepszego</a:t>
            </a:r>
            <a:r>
              <a:rPr lang="pl-PL" sz="2400" b="1" dirty="0">
                <a:solidFill>
                  <a:srgbClr val="000000"/>
                </a:solidFill>
                <a:cs typeface="Calibri"/>
              </a:rPr>
              <a:t> zarządzania czasem, większej </a:t>
            </a:r>
            <a:br>
              <a:rPr lang="pl-PL" sz="2400" b="1" dirty="0">
                <a:solidFill>
                  <a:srgbClr val="000000"/>
                </a:solidFill>
                <a:cs typeface="Calibri"/>
              </a:rPr>
            </a:br>
            <a:r>
              <a:rPr lang="pl-PL" sz="2400" b="1" dirty="0">
                <a:solidFill>
                  <a:srgbClr val="000000"/>
                </a:solidFill>
                <a:cs typeface="Calibri"/>
              </a:rPr>
              <a:t>samodzielności lub efektywniejszego poszukiwania informacji?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  <a:cs typeface="Calibri"/>
              </a:rPr>
              <a:t/>
            </a:r>
            <a:br>
              <a:rPr lang="pl-PL" sz="2400" b="1" dirty="0">
                <a:solidFill>
                  <a:srgbClr val="000000"/>
                </a:solidFill>
                <a:cs typeface="Calibri"/>
              </a:rPr>
            </a:br>
            <a:r>
              <a:rPr lang="pl-PL" sz="2400" b="1" dirty="0">
                <a:solidFill>
                  <a:srgbClr val="000000"/>
                </a:solidFill>
                <a:cs typeface="Calibri"/>
              </a:rPr>
              <a:t>Które z tych umiejętności mogą przydać Wam się w przyszłości?</a:t>
            </a:r>
            <a:endParaRPr lang="pl-PL"/>
          </a:p>
          <a:p>
            <a:pPr marL="0" indent="0">
              <a:buNone/>
            </a:pPr>
            <a:endParaRPr lang="pl-PL" sz="20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pl-PL" sz="20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3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BEFF5766-0FF4-41F7-AD5D-2EA362C6F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49" b="500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FF1C11-BFBC-4AD8-B6C8-5406B110A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100">
                <a:ea typeface="+mj-lt"/>
                <a:cs typeface="+mj-lt"/>
              </a:rPr>
              <a:t>Według jednego z badań na temat zdalnej nauki...</a:t>
            </a:r>
          </a:p>
          <a:p>
            <a:pPr algn="ctr"/>
            <a:endParaRPr lang="pl-PL" sz="3100">
              <a:cs typeface="Calibri Light"/>
            </a:endParaRP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F49A982-32E1-4528-907E-78A7DE927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 b="1" dirty="0">
                <a:cs typeface="Calibri"/>
              </a:rPr>
              <a:t>… połowa uczniów uważa, że ich relacje z rówieśnikami były lepsze przed pandemią.</a:t>
            </a:r>
          </a:p>
          <a:p>
            <a:pPr marL="0" indent="0">
              <a:buNone/>
            </a:pPr>
            <a:r>
              <a:rPr lang="pl-PL" sz="1800" b="1" dirty="0">
                <a:cs typeface="Calibri"/>
              </a:rPr>
              <a:t>Jakie są Wasze doświadczenia? Jak to u Was wyglądało w marcu zeszłego roku, a jak w ciągu ostatnich miesięcy?</a:t>
            </a:r>
          </a:p>
          <a:p>
            <a:pPr marL="0" indent="0">
              <a:buNone/>
            </a:pPr>
            <a:endParaRPr lang="pl-PL" sz="1800" b="1">
              <a:cs typeface="Calibri"/>
            </a:endParaRPr>
          </a:p>
          <a:p>
            <a:pPr marL="0" indent="0">
              <a:buNone/>
            </a:pPr>
            <a:endParaRPr lang="pl-PL" sz="18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85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B773193-E1D2-4784-9C02-4BB5A427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62399"/>
            <a:ext cx="4357499" cy="149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kern="1200" err="1">
                <a:latin typeface="+mj-lt"/>
                <a:ea typeface="+mj-ea"/>
                <a:cs typeface="+mj-cs"/>
              </a:rPr>
              <a:t>Według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latin typeface="+mj-lt"/>
                <a:ea typeface="+mj-ea"/>
                <a:cs typeface="+mj-cs"/>
              </a:rPr>
              <a:t>jednego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z </a:t>
            </a:r>
            <a:r>
              <a:rPr lang="en-US" sz="2400" kern="1200" err="1">
                <a:latin typeface="+mj-lt"/>
                <a:ea typeface="+mj-ea"/>
                <a:cs typeface="+mj-cs"/>
              </a:rPr>
              <a:t>badań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latin typeface="+mj-lt"/>
                <a:ea typeface="+mj-ea"/>
                <a:cs typeface="+mj-cs"/>
              </a:rPr>
              <a:t>na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2400" kern="1200" err="1">
                <a:latin typeface="+mj-lt"/>
                <a:ea typeface="+mj-ea"/>
                <a:cs typeface="+mj-cs"/>
              </a:rPr>
              <a:t>temat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2400" kern="1200" err="1">
                <a:latin typeface="+mj-lt"/>
                <a:ea typeface="+mj-ea"/>
                <a:cs typeface="+mj-cs"/>
              </a:rPr>
              <a:t>zdalnej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latin typeface="+mj-lt"/>
                <a:ea typeface="+mj-ea"/>
                <a:cs typeface="+mj-cs"/>
              </a:rPr>
              <a:t>nauki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...</a:t>
            </a:r>
            <a:endParaRPr lang="pl-PL" sz="2400">
              <a:cs typeface="Calibri Light"/>
            </a:endParaRPr>
          </a:p>
          <a:p>
            <a:endParaRPr lang="en-US" sz="3400" kern="1200">
              <a:latin typeface="+mj-lt"/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4E0D51-C267-4C09-8E4F-FDC250FD6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57131"/>
            <a:ext cx="4363595" cy="457366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/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…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wśród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uczniów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nastąpił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wzrost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czasu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spędzanego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korzystaniu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z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Internetu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.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Odsetek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uczniów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którzy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spędzają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przed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ekranem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sześć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godzin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lub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więcej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wzrósł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z 7% (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przed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zamknięciem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szkół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) do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niemal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50% (po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zamknięciu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szkół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w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marcu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2020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roku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). </a:t>
            </a:r>
            <a:endParaRPr lang="en-US" sz="180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Co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ważne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wzrósł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nie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tylko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czas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przeznaczany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naukę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przed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komputerem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, ale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też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granie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oglądanie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filmów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czy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seriali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.</a:t>
            </a:r>
            <a:endParaRPr lang="en-US" sz="18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/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...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ponad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50%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uczniów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czuje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się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alpha val="60000"/>
                  </a:schemeClr>
                </a:solidFill>
              </a:rPr>
              <a:t>przeładowanych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alpha val="60000"/>
                  </a:schemeClr>
                </a:solidFill>
              </a:rPr>
              <a:t>informacjami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.</a:t>
            </a:r>
            <a:endParaRPr lang="en-US" sz="1800" dirty="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 sz="1800" dirty="0">
              <a:solidFill>
                <a:srgbClr val="000000">
                  <a:alpha val="60000"/>
                </a:srgbClr>
              </a:solidFill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To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wszystko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, w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połączeniu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z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ograniczeniem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kontaktów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towarzyskich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mogło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wpłynąć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samopoczucie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fizyczne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i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psychiczne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uczniów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.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 </a:t>
            </a:r>
            <a:endParaRPr lang="en-US" sz="1800" dirty="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Jak to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wygląda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u Was?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Czy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odczuliście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negatywne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skutki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 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ciągłego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 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przesiadywania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przed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ekranami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? Jakie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zmiany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zaobserwowaliście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w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swoim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życiu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b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</a:b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w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ciągu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 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ostatniego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roku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?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Czy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 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podobają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Wam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się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te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zmiany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?</a:t>
            </a: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BE3FCFE4-497D-4993-A196-8FA32697D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779" y="643469"/>
            <a:ext cx="5571062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69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8D8480-0E47-4FAD-9434-CDE66B3C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kern="1200" dirty="0" err="1">
                <a:latin typeface="+mj-lt"/>
                <a:ea typeface="+mj-ea"/>
                <a:cs typeface="+mj-cs"/>
              </a:rPr>
              <a:t>Być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latin typeface="+mj-lt"/>
                <a:ea typeface="+mj-ea"/>
                <a:cs typeface="+mj-cs"/>
              </a:rPr>
              <a:t>może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latin typeface="+mj-lt"/>
                <a:ea typeface="+mj-ea"/>
                <a:cs typeface="+mj-cs"/>
              </a:rPr>
              <a:t>niebawem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latin typeface="+mj-lt"/>
                <a:ea typeface="+mj-ea"/>
                <a:cs typeface="+mj-cs"/>
              </a:rPr>
              <a:t>przyjdzie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latin typeface="+mj-lt"/>
                <a:ea typeface="+mj-ea"/>
                <a:cs typeface="+mj-cs"/>
              </a:rPr>
              <a:t>nam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latin typeface="+mj-lt"/>
                <a:ea typeface="+mj-ea"/>
                <a:cs typeface="+mj-cs"/>
              </a:rPr>
              <a:t>wrócić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 do </a:t>
            </a:r>
            <a:r>
              <a:rPr lang="en-US" sz="3000" b="1" kern="1200" dirty="0" err="1">
                <a:latin typeface="+mj-lt"/>
                <a:ea typeface="+mj-ea"/>
                <a:cs typeface="+mj-cs"/>
              </a:rPr>
              <a:t>nauki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latin typeface="+mj-lt"/>
                <a:ea typeface="+mj-ea"/>
                <a:cs typeface="+mj-cs"/>
              </a:rPr>
              <a:t>stacjonarnej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.</a:t>
            </a:r>
            <a:endParaRPr lang="en-US" sz="3000" b="1" kern="1200" dirty="0">
              <a:latin typeface="+mj-lt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AA3888C-98D5-4452-8C08-1B7240FB2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Porozmawiajmy</a:t>
            </a:r>
            <a:r>
              <a:rPr lang="en-US" sz="2400" dirty="0"/>
              <a:t> o </a:t>
            </a:r>
            <a:r>
              <a:rPr lang="en-US" sz="2400" dirty="0" err="1"/>
              <a:t>tym</a:t>
            </a:r>
            <a:r>
              <a:rPr lang="en-US" sz="2400" dirty="0"/>
              <a:t>, jak </a:t>
            </a:r>
            <a:r>
              <a:rPr lang="en-US" sz="2400" dirty="0" err="1"/>
              <a:t>widzicie</a:t>
            </a:r>
            <a:r>
              <a:rPr lang="en-US" sz="2400" dirty="0"/>
              <a:t> </a:t>
            </a:r>
            <a:r>
              <a:rPr lang="en-US" sz="2400" dirty="0" err="1"/>
              <a:t>ewentualny</a:t>
            </a:r>
            <a:r>
              <a:rPr lang="en-US" sz="2400" dirty="0"/>
              <a:t> </a:t>
            </a:r>
            <a:r>
              <a:rPr lang="en-US" sz="2400" dirty="0" err="1"/>
              <a:t>powrót</a:t>
            </a:r>
            <a:r>
              <a:rPr lang="en-US" sz="2400" dirty="0"/>
              <a:t>.</a:t>
            </a:r>
            <a:endParaRPr lang="en-US" sz="2400" kern="1200" dirty="0">
              <a:latin typeface="+mn-lt"/>
              <a:cs typeface="Calibri"/>
            </a:endParaRP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FDF7578F-5D4B-485D-8ED4-1DBAAC6DD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84" y="2360758"/>
            <a:ext cx="8581153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89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Żarówka na żółtym tle z naszkicowanymi promieniami światła i przewodem">
            <a:extLst>
              <a:ext uri="{FF2B5EF4-FFF2-40B4-BE49-F238E27FC236}">
                <a16:creationId xmlns:a16="http://schemas.microsoft.com/office/drawing/2014/main" xmlns="" id="{018C2EAD-CC47-4639-BDEE-9B19A1436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7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1BF4DD63-CE83-4A2A-994E-8598C22E6F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A0B90A9-C8C8-4690-A8DA-E5A67CEF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202" y="1628833"/>
            <a:ext cx="5042589" cy="1337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Na </a:t>
            </a:r>
            <a:r>
              <a:rPr lang="en-US" sz="2400" err="1">
                <a:solidFill>
                  <a:schemeClr val="bg1"/>
                </a:solidFill>
              </a:rPr>
              <a:t>koniec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kilka</a:t>
            </a:r>
            <a:r>
              <a:rPr lang="en-US" sz="2400" dirty="0">
                <a:solidFill>
                  <a:schemeClr val="bg1"/>
                </a:solidFill>
              </a:rPr>
              <a:t> wskazówek</a:t>
            </a:r>
            <a:r>
              <a:rPr lang="en-US" sz="2400">
                <a:solidFill>
                  <a:schemeClr val="bg1"/>
                </a:solidFill>
              </a:rPr>
              <a:t>, jak "</a:t>
            </a:r>
            <a:r>
              <a:rPr lang="en-US" sz="2400" dirty="0">
                <a:solidFill>
                  <a:schemeClr val="bg1"/>
                </a:solidFill>
              </a:rPr>
              <a:t>miękko </a:t>
            </a:r>
            <a:r>
              <a:rPr lang="en-US" sz="2400">
                <a:solidFill>
                  <a:schemeClr val="bg1"/>
                </a:solidFill>
              </a:rPr>
              <a:t>wylądować" w </a:t>
            </a:r>
            <a:r>
              <a:rPr lang="en-US" sz="2400" err="1">
                <a:solidFill>
                  <a:schemeClr val="bg1"/>
                </a:solidFill>
              </a:rPr>
              <a:t>szkole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stacjonarnej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6E8163B-BCCA-4394-84B1-B4B76DEFB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463" y="2363583"/>
            <a:ext cx="4391024" cy="38482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Zanim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 je Wam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zaprezentuję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zapytam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czy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macie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już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jakieś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plany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lub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refleksje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na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 ten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temat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? </a:t>
            </a:r>
            <a:endParaRPr lang="pl-PL" sz="220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Jak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myślicie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, co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mogłoby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Wam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pomóc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odnaleźć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się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w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nowej-starej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rzeczywistości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szkoły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stacjonarnej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? Jakie działania nauczycieli byłyby dla 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Was wsparciem?</a:t>
            </a:r>
            <a:endParaRPr lang="en-US" sz="220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Jak możecie sie przygotować do zmiany?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127393A7-D6DA-410B-8699-AA56B57BF7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8EC44C88-69E3-42EE-86E8-9B45F712B7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1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wewnątrz&#10;&#10;Opis wygenerowany automatycznie">
            <a:extLst>
              <a:ext uri="{FF2B5EF4-FFF2-40B4-BE49-F238E27FC236}">
                <a16:creationId xmlns:a16="http://schemas.microsoft.com/office/drawing/2014/main" xmlns="" id="{75C36C72-D363-40B9-9825-FB06081D4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9" b="1308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7B9BB6-9BB0-4E01-99CD-7C9706D7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dirty="0">
                <a:cs typeface="Calibri Light"/>
              </a:rPr>
              <a:t>1. Pamiętaj o wyrozumiałości (dla siebie </a:t>
            </a:r>
            <a:br>
              <a:rPr lang="pl-PL" sz="3100" dirty="0">
                <a:cs typeface="Calibri Light"/>
              </a:rPr>
            </a:br>
            <a:r>
              <a:rPr lang="pl-PL" sz="3100" dirty="0">
                <a:cs typeface="Calibri Light"/>
              </a:rPr>
              <a:t>i innych)</a:t>
            </a:r>
            <a:endParaRPr lang="pl-PL" sz="31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4BE521D-A010-4DEF-9918-5FBFA83C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cs typeface="Calibri"/>
              </a:rPr>
              <a:t>… i nie zawsze wszystko pójdzie po Twojej myśli. Jak to w życiu. Na początku może być Ci ciężko. Nie obwiniaj się, jeśli coś Ci się nie uda. </a:t>
            </a:r>
            <a:r>
              <a:rPr lang="pl-PL" sz="1800" dirty="0">
                <a:ea typeface="+mn-lt"/>
                <a:cs typeface="+mn-lt"/>
              </a:rPr>
              <a:t>Daj sobie i innym prawo do błędów.  </a:t>
            </a:r>
          </a:p>
          <a:p>
            <a:pPr marL="0" indent="0">
              <a:buNone/>
            </a:pPr>
            <a:endParaRPr lang="pl-PL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996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435</Words>
  <Application>Microsoft Office PowerPoint</Application>
  <PresentationFormat>Niestandardowy</PresentationFormat>
  <Paragraphs>52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Office Theme</vt:lpstr>
      <vt:lpstr>Porozmawiajmy o...</vt:lpstr>
      <vt:lpstr>Minął już ponad rok, odkąd</vt:lpstr>
      <vt:lpstr>Przez ten czas sporo się działo.</vt:lpstr>
      <vt:lpstr>Według jednego z badań na temat zdalnej nauki...</vt:lpstr>
      <vt:lpstr>Według jednego z badań na temat zdalnej nauki... </vt:lpstr>
      <vt:lpstr>Według jednego z badań na temat zdalnej nauki... </vt:lpstr>
      <vt:lpstr>Być może niebawem przyjdzie nam wrócić do nauki stacjonarnej.</vt:lpstr>
      <vt:lpstr>Na koniec kilka wskazówek, jak "miękko wylądować" w szkole stacjonarnej.</vt:lpstr>
      <vt:lpstr>1. Pamiętaj o wyrozumiałości (dla siebie  i innych)</vt:lpstr>
      <vt:lpstr>1. Zacznij "ćwiczyć" powrót do rzeczywistości</vt:lpstr>
      <vt:lpstr>3. Pozwól sobie na uczucia</vt:lpstr>
      <vt:lpstr>4. Porozmawiaj z kimś</vt:lpstr>
      <vt:lpstr>5. Staraj się dostrzegać pozytywy</vt:lpstr>
      <vt:lpstr>Dziękuję!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komputer</dc:creator>
  <cp:lastModifiedBy>komputer</cp:lastModifiedBy>
  <cp:revision>529</cp:revision>
  <dcterms:created xsi:type="dcterms:W3CDTF">2021-04-27T07:40:57Z</dcterms:created>
  <dcterms:modified xsi:type="dcterms:W3CDTF">2021-04-28T10:53:20Z</dcterms:modified>
</cp:coreProperties>
</file>