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05" autoAdjust="0"/>
    <p:restoredTop sz="94724" autoAdjust="0"/>
  </p:normalViewPr>
  <p:slideViewPr>
    <p:cSldViewPr>
      <p:cViewPr varScale="1">
        <p:scale>
          <a:sx n="48" d="100"/>
          <a:sy n="48" d="100"/>
        </p:scale>
        <p:origin x="-4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64515-B806-4BD8-B903-E75FE1029CB2}" type="datetimeFigureOut">
              <a:rPr lang="pl-PL" smtClean="0"/>
              <a:pPr/>
              <a:t>2009-11-05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57E3A-F615-4F81-879D-3EECA858AC1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FC74D-8006-4C31-9F21-E928AFCA1BAD}" type="slidenum">
              <a:rPr lang="pl-PL" smtClean="0"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FC74D-8006-4C31-9F21-E928AFCA1BAD}" type="slidenum">
              <a:rPr lang="pl-PL" smtClean="0"/>
              <a:t>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2009-11-05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2009-11-05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2009-11-05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2009-11-05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2009-11-05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2009-11-05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2009-11-05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Skóra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 smtClean="0"/>
              <a:t>Naskórek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jest nabłonkiem podlegającym ciągłej </a:t>
            </a:r>
            <a:r>
              <a:rPr lang="pl-PL" dirty="0" smtClean="0"/>
              <a:t>odnowie</a:t>
            </a:r>
          </a:p>
          <a:p>
            <a:r>
              <a:rPr lang="pl-PL" dirty="0"/>
              <a:t>stale zachodzi proces wykształcania nowych </a:t>
            </a:r>
            <a:r>
              <a:rPr lang="pl-PL" dirty="0" smtClean="0"/>
              <a:t>komórek</a:t>
            </a:r>
          </a:p>
          <a:p>
            <a:r>
              <a:rPr lang="pl-PL" dirty="0"/>
              <a:t>następnie zachodzą zmiany degeneracyjne kończące się wytworzeniem płytek rogowych oraz ich złuszczaniem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Warstwy naskórka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 podstawie kształtu komórek i budowy </a:t>
            </a:r>
            <a:r>
              <a:rPr lang="pl-PL" dirty="0" smtClean="0"/>
              <a:t>wewnętrznej </a:t>
            </a:r>
            <a:r>
              <a:rPr lang="pl-PL" dirty="0"/>
              <a:t>w naskórku wyróżniono 5 warstw </a:t>
            </a:r>
            <a:r>
              <a:rPr lang="pl-PL" dirty="0" smtClean="0"/>
              <a:t>komórkowych:</a:t>
            </a:r>
          </a:p>
          <a:p>
            <a:r>
              <a:rPr lang="pl-PL" dirty="0" smtClean="0"/>
              <a:t>1) Bezpośrednio </a:t>
            </a:r>
            <a:r>
              <a:rPr lang="pl-PL" dirty="0"/>
              <a:t>na błonie podstawnej</a:t>
            </a:r>
            <a:r>
              <a:rPr lang="pl-PL" b="1" dirty="0"/>
              <a:t> </a:t>
            </a:r>
            <a:r>
              <a:rPr lang="pl-PL" dirty="0"/>
              <a:t>spoczywa </a:t>
            </a:r>
            <a:r>
              <a:rPr lang="pl-PL" b="1" dirty="0"/>
              <a:t>warstwa podstawna</a:t>
            </a:r>
            <a:r>
              <a:rPr lang="pl-PL" dirty="0"/>
              <a:t> </a:t>
            </a:r>
            <a:r>
              <a:rPr lang="pl-PL" dirty="0" smtClean="0"/>
              <a:t>(rozrodcza) -  pomiędzy </a:t>
            </a:r>
            <a:r>
              <a:rPr lang="pl-PL" dirty="0" err="1" smtClean="0"/>
              <a:t>keratynocytami</a:t>
            </a:r>
            <a:r>
              <a:rPr lang="pl-PL" dirty="0" smtClean="0"/>
              <a:t> </a:t>
            </a:r>
            <a:r>
              <a:rPr lang="pl-PL" dirty="0"/>
              <a:t>znajdują się </a:t>
            </a:r>
            <a:r>
              <a:rPr lang="pl-PL" b="1" dirty="0"/>
              <a:t>komórki </a:t>
            </a:r>
            <a:r>
              <a:rPr lang="pl-PL" b="1" dirty="0" smtClean="0"/>
              <a:t>macierzyste)</a:t>
            </a:r>
          </a:p>
          <a:p>
            <a:r>
              <a:rPr lang="pl-PL" b="1" dirty="0" smtClean="0"/>
              <a:t>łuszczyca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Warstwy naskórka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2)</a:t>
            </a:r>
            <a:r>
              <a:rPr lang="pl-PL" b="1" dirty="0"/>
              <a:t> Warstwa </a:t>
            </a:r>
            <a:r>
              <a:rPr lang="pl-PL" b="1" dirty="0" smtClean="0"/>
              <a:t>kolczysta</a:t>
            </a:r>
          </a:p>
          <a:p>
            <a:r>
              <a:rPr lang="pl-PL" b="1" dirty="0" smtClean="0"/>
              <a:t>Pęcherzyca</a:t>
            </a:r>
          </a:p>
          <a:p>
            <a:r>
              <a:rPr lang="pl-PL" b="1" dirty="0" smtClean="0"/>
              <a:t>3)</a:t>
            </a:r>
            <a:r>
              <a:rPr lang="pl-PL" b="1" dirty="0"/>
              <a:t> Warstwa ziarnista</a:t>
            </a:r>
            <a:r>
              <a:rPr lang="pl-PL" dirty="0"/>
              <a:t> </a:t>
            </a:r>
            <a:endParaRPr lang="pl-PL" dirty="0" smtClean="0"/>
          </a:p>
          <a:p>
            <a:r>
              <a:rPr lang="pl-PL" dirty="0" smtClean="0"/>
              <a:t>4) </a:t>
            </a:r>
            <a:r>
              <a:rPr lang="pl-PL" b="1" dirty="0"/>
              <a:t>Warstwa jasna</a:t>
            </a:r>
            <a:r>
              <a:rPr lang="pl-PL" dirty="0"/>
              <a:t> </a:t>
            </a:r>
            <a:endParaRPr lang="pl-PL" dirty="0" smtClean="0"/>
          </a:p>
          <a:p>
            <a:r>
              <a:rPr lang="pl-PL" dirty="0" err="1"/>
              <a:t>Keratynocyty</a:t>
            </a:r>
            <a:r>
              <a:rPr lang="pl-PL" dirty="0"/>
              <a:t> tej warstwy przeważnie pozbawione są już jądra komórkowego, są to komórki martwe zawierające gęsto upakowane </a:t>
            </a:r>
            <a:r>
              <a:rPr lang="pl-PL" dirty="0" err="1"/>
              <a:t>filamenty</a:t>
            </a:r>
            <a:r>
              <a:rPr lang="pl-PL" dirty="0"/>
              <a:t> </a:t>
            </a:r>
            <a:r>
              <a:rPr lang="pl-PL" dirty="0" err="1"/>
              <a:t>cytokeratynowe</a:t>
            </a: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Warstwy naskórka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5) </a:t>
            </a:r>
            <a:r>
              <a:rPr lang="pl-PL" b="1" dirty="0"/>
              <a:t>Warstwa zrogowaciała</a:t>
            </a:r>
            <a:r>
              <a:rPr lang="pl-PL" dirty="0"/>
              <a:t> </a:t>
            </a:r>
            <a:endParaRPr lang="pl-PL" dirty="0" smtClean="0"/>
          </a:p>
          <a:p>
            <a:r>
              <a:rPr lang="pl-PL" dirty="0"/>
              <a:t>martwe, pozbawione jądra komórki, zwane </a:t>
            </a:r>
            <a:r>
              <a:rPr lang="pl-PL" b="1" dirty="0"/>
              <a:t>płytkami</a:t>
            </a:r>
            <a:r>
              <a:rPr lang="pl-PL" dirty="0"/>
              <a:t> lub  </a:t>
            </a:r>
            <a:r>
              <a:rPr lang="pl-PL" b="1" dirty="0"/>
              <a:t>łuseczkami rogowymi</a:t>
            </a: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komórki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Pomiędzy </a:t>
            </a:r>
            <a:r>
              <a:rPr lang="pl-PL" dirty="0" err="1"/>
              <a:t>keratynocytami</a:t>
            </a:r>
            <a:r>
              <a:rPr lang="pl-PL" dirty="0"/>
              <a:t> naskórka występują także komórki o innym pochodzeniu i </a:t>
            </a:r>
            <a:r>
              <a:rPr lang="pl-PL" dirty="0" smtClean="0"/>
              <a:t>funkcji:</a:t>
            </a:r>
          </a:p>
          <a:p>
            <a:r>
              <a:rPr lang="pl-PL" b="1" dirty="0" err="1"/>
              <a:t>melanocyty</a:t>
            </a:r>
            <a:r>
              <a:rPr lang="pl-PL" dirty="0"/>
              <a:t> (= </a:t>
            </a:r>
            <a:r>
              <a:rPr lang="pl-PL" b="1" dirty="0"/>
              <a:t>komórki </a:t>
            </a:r>
            <a:r>
              <a:rPr lang="pl-PL" b="1" dirty="0" smtClean="0"/>
              <a:t>barwnikowe</a:t>
            </a:r>
            <a:r>
              <a:rPr lang="pl-PL" dirty="0" smtClean="0"/>
              <a:t>)</a:t>
            </a:r>
          </a:p>
          <a:p>
            <a:r>
              <a:rPr lang="pl-PL" b="1" dirty="0" smtClean="0"/>
              <a:t>komórki </a:t>
            </a:r>
            <a:r>
              <a:rPr lang="pl-PL" b="1" dirty="0" err="1"/>
              <a:t>Langerhansa</a:t>
            </a:r>
            <a:r>
              <a:rPr lang="pl-PL" b="1" dirty="0"/>
              <a:t> </a:t>
            </a:r>
            <a:r>
              <a:rPr lang="pl-PL" dirty="0"/>
              <a:t>(= </a:t>
            </a:r>
            <a:r>
              <a:rPr lang="pl-PL" b="1" dirty="0"/>
              <a:t>komórki dendrytyczne</a:t>
            </a:r>
            <a:r>
              <a:rPr lang="pl-PL" dirty="0" smtClean="0"/>
              <a:t>) </a:t>
            </a:r>
          </a:p>
          <a:p>
            <a:r>
              <a:rPr lang="pl-PL" b="1" dirty="0" smtClean="0"/>
              <a:t>komórki Merkla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71530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komórki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err="1"/>
              <a:t>Melanocyty</a:t>
            </a:r>
            <a:r>
              <a:rPr lang="pl-PL" dirty="0"/>
              <a:t> występują pomiędzy </a:t>
            </a:r>
            <a:r>
              <a:rPr lang="pl-PL" dirty="0" err="1"/>
              <a:t>keratynocytami</a:t>
            </a:r>
            <a:r>
              <a:rPr lang="pl-PL" dirty="0"/>
              <a:t> warstwy </a:t>
            </a:r>
            <a:r>
              <a:rPr lang="pl-PL" dirty="0" smtClean="0"/>
              <a:t>podstawnej</a:t>
            </a:r>
          </a:p>
          <a:p>
            <a:r>
              <a:rPr lang="pl-PL" dirty="0"/>
              <a:t>Produkują one  barwnik </a:t>
            </a:r>
            <a:r>
              <a:rPr lang="pl-PL" u="sng" dirty="0"/>
              <a:t>melaninę</a:t>
            </a:r>
            <a:r>
              <a:rPr lang="pl-PL" dirty="0"/>
              <a:t>, który odpowiedzialny jest za pochłanianie promieniowania </a:t>
            </a:r>
            <a:r>
              <a:rPr lang="pl-PL" dirty="0" smtClean="0"/>
              <a:t>ultrafioletowego</a:t>
            </a:r>
          </a:p>
          <a:p>
            <a:r>
              <a:rPr lang="pl-PL" dirty="0"/>
              <a:t>Ziarna melaniny poprzez wypustki cytoplazmatyczne przekazywane są do </a:t>
            </a:r>
            <a:r>
              <a:rPr lang="pl-PL" dirty="0" err="1"/>
              <a:t>keratynocytów</a:t>
            </a:r>
            <a:r>
              <a:rPr lang="pl-PL" dirty="0"/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komórki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Komórki </a:t>
            </a:r>
            <a:r>
              <a:rPr lang="pl-PL" b="1" dirty="0" err="1" smtClean="0"/>
              <a:t>Langerhansa</a:t>
            </a:r>
            <a:endParaRPr lang="pl-PL" b="1" dirty="0" smtClean="0"/>
          </a:p>
          <a:p>
            <a:r>
              <a:rPr lang="pl-PL" dirty="0"/>
              <a:t>Zaliczane są one do </a:t>
            </a:r>
            <a:r>
              <a:rPr lang="pl-PL" b="1" dirty="0"/>
              <a:t>komórek prezentujących </a:t>
            </a:r>
            <a:r>
              <a:rPr lang="pl-PL" b="1" dirty="0" smtClean="0"/>
              <a:t>antygeny</a:t>
            </a:r>
          </a:p>
          <a:p>
            <a:r>
              <a:rPr lang="pl-PL" dirty="0"/>
              <a:t>wychwytywanie antygenów  i prezentacja ich limfocytom </a:t>
            </a:r>
            <a:endParaRPr lang="pl-PL" dirty="0" smtClean="0"/>
          </a:p>
          <a:p>
            <a:r>
              <a:rPr lang="pl-PL" dirty="0" smtClean="0"/>
              <a:t>zdolności </a:t>
            </a:r>
            <a:r>
              <a:rPr lang="pl-PL" dirty="0" err="1" smtClean="0"/>
              <a:t>migracyjnye</a:t>
            </a:r>
            <a:r>
              <a:rPr lang="pl-PL" dirty="0" smtClean="0"/>
              <a:t> </a:t>
            </a:r>
            <a:r>
              <a:rPr lang="pl-PL" b="1" dirty="0" smtClean="0"/>
              <a:t>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komórki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Komórki Merkla</a:t>
            </a:r>
            <a:r>
              <a:rPr lang="pl-PL" dirty="0"/>
              <a:t> są receptorami czucia  w </a:t>
            </a:r>
            <a:r>
              <a:rPr lang="pl-PL" dirty="0" smtClean="0"/>
              <a:t>naskórku</a:t>
            </a:r>
          </a:p>
          <a:p>
            <a:r>
              <a:rPr lang="pl-PL" dirty="0"/>
              <a:t>Rejestrują one dotyk o małym </a:t>
            </a:r>
            <a:r>
              <a:rPr lang="pl-PL" dirty="0" smtClean="0"/>
              <a:t>nasileniu</a:t>
            </a:r>
          </a:p>
          <a:p>
            <a:r>
              <a:rPr lang="pl-PL" dirty="0" smtClean="0"/>
              <a:t>Do komórek </a:t>
            </a:r>
            <a:r>
              <a:rPr lang="pl-PL" dirty="0"/>
              <a:t>tych przylega zakończenie nagiego dendrytu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 </a:t>
            </a:r>
            <a:r>
              <a:rPr lang="pl-PL" dirty="0"/>
              <a:t>Skóra właściwa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jej obrębie wyróżnia się dwie warstwy: </a:t>
            </a:r>
            <a:endParaRPr lang="pl-PL" dirty="0" smtClean="0"/>
          </a:p>
          <a:p>
            <a:endParaRPr lang="pl-PL" b="1" dirty="0"/>
          </a:p>
          <a:p>
            <a:r>
              <a:rPr lang="pl-PL" b="1" dirty="0" smtClean="0"/>
              <a:t>brodawkowata</a:t>
            </a:r>
            <a:r>
              <a:rPr lang="pl-PL" dirty="0" smtClean="0"/>
              <a:t>  </a:t>
            </a:r>
          </a:p>
          <a:p>
            <a:endParaRPr lang="pl-PL" b="1" dirty="0" smtClean="0"/>
          </a:p>
          <a:p>
            <a:r>
              <a:rPr lang="pl-PL" b="1" dirty="0" smtClean="0"/>
              <a:t>siateczkowata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Warstwa brodawkowata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bezpośrednio pod </a:t>
            </a:r>
            <a:r>
              <a:rPr lang="pl-PL" dirty="0" smtClean="0"/>
              <a:t>naskórkiem</a:t>
            </a:r>
          </a:p>
          <a:p>
            <a:r>
              <a:rPr lang="pl-PL" dirty="0"/>
              <a:t>zbudowana jest ona z tkanki właściwej </a:t>
            </a:r>
            <a:r>
              <a:rPr lang="pl-PL" dirty="0" smtClean="0"/>
              <a:t>luźnej</a:t>
            </a:r>
          </a:p>
          <a:p>
            <a:r>
              <a:rPr lang="pl-PL" dirty="0"/>
              <a:t>liczne naczynia włosowate oraz </a:t>
            </a:r>
            <a:r>
              <a:rPr lang="pl-PL" b="1" dirty="0"/>
              <a:t>ciałka czuciowe</a:t>
            </a:r>
            <a:r>
              <a:rPr lang="pl-PL" dirty="0"/>
              <a:t> </a:t>
            </a:r>
            <a:r>
              <a:rPr lang="pl-PL" b="1" dirty="0" smtClean="0"/>
              <a:t>Meissnera</a:t>
            </a:r>
            <a:r>
              <a:rPr lang="pl-PL" dirty="0"/>
              <a:t> </a:t>
            </a:r>
            <a:r>
              <a:rPr lang="pl-PL" dirty="0" smtClean="0"/>
              <a:t>- </a:t>
            </a:r>
            <a:r>
              <a:rPr lang="pl-PL" dirty="0"/>
              <a:t>rejestrują wibracje małej częstotliwości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Warstwa siateczkowata</a:t>
            </a:r>
            <a:r>
              <a:rPr lang="pl-PL" b="1" dirty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utworzona jest z tkanki łącznej właściwej zbitej o utkaniu </a:t>
            </a:r>
            <a:r>
              <a:rPr lang="pl-PL" dirty="0" smtClean="0"/>
              <a:t>nieregularnym</a:t>
            </a:r>
          </a:p>
          <a:p>
            <a:endParaRPr lang="pl-PL" dirty="0"/>
          </a:p>
          <a:p>
            <a:r>
              <a:rPr lang="pl-PL" dirty="0"/>
              <a:t>Zlokalizowana jest ona pod warstwą brodawkowatą, od której różni się także mniejszą liczbą komórek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b="1" u="sng" dirty="0"/>
              <a:t>Przydatki skóry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Przydatki skóry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Znajdują się w </a:t>
            </a:r>
            <a:r>
              <a:rPr lang="pl-PL" dirty="0"/>
              <a:t>skórze właściwej </a:t>
            </a:r>
            <a:endParaRPr lang="pl-PL" dirty="0" smtClean="0"/>
          </a:p>
          <a:p>
            <a:r>
              <a:rPr lang="pl-PL" dirty="0" smtClean="0"/>
              <a:t>rozwijają </a:t>
            </a:r>
            <a:r>
              <a:rPr lang="pl-PL" dirty="0"/>
              <a:t>się z komórek </a:t>
            </a:r>
            <a:r>
              <a:rPr lang="pl-PL" dirty="0" smtClean="0"/>
              <a:t>naskórka</a:t>
            </a:r>
          </a:p>
          <a:p>
            <a:r>
              <a:rPr lang="pl-PL" dirty="0"/>
              <a:t>Zaliczamy do </a:t>
            </a:r>
            <a:r>
              <a:rPr lang="pl-PL" dirty="0" smtClean="0"/>
              <a:t>nich: </a:t>
            </a:r>
          </a:p>
          <a:p>
            <a:r>
              <a:rPr lang="pl-PL" b="1" dirty="0" smtClean="0"/>
              <a:t>gruczoły </a:t>
            </a:r>
            <a:r>
              <a:rPr lang="pl-PL" b="1" dirty="0"/>
              <a:t>skórne</a:t>
            </a:r>
            <a:r>
              <a:rPr lang="pl-PL" dirty="0"/>
              <a:t> (</a:t>
            </a:r>
            <a:r>
              <a:rPr lang="pl-PL" b="1" dirty="0"/>
              <a:t>łojowe</a:t>
            </a:r>
            <a:r>
              <a:rPr lang="pl-PL" dirty="0"/>
              <a:t> oraz </a:t>
            </a:r>
            <a:r>
              <a:rPr lang="pl-PL" b="1" dirty="0" smtClean="0"/>
              <a:t>potowe</a:t>
            </a:r>
            <a:r>
              <a:rPr lang="pl-PL" dirty="0" smtClean="0"/>
              <a:t>)</a:t>
            </a:r>
          </a:p>
          <a:p>
            <a:r>
              <a:rPr lang="pl-PL" b="1" dirty="0" smtClean="0"/>
              <a:t>Paznokcie</a:t>
            </a:r>
          </a:p>
          <a:p>
            <a:r>
              <a:rPr lang="pl-PL" b="1" dirty="0" smtClean="0"/>
              <a:t>włosy</a:t>
            </a:r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Włosy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występują w skórze prawie całego </a:t>
            </a:r>
            <a:r>
              <a:rPr lang="pl-PL" dirty="0" smtClean="0"/>
              <a:t>ciała</a:t>
            </a:r>
          </a:p>
          <a:p>
            <a:r>
              <a:rPr lang="pl-PL" dirty="0"/>
              <a:t>miejscami jej pozbawionymi </a:t>
            </a:r>
            <a:r>
              <a:rPr lang="pl-PL" dirty="0" smtClean="0"/>
              <a:t>są np. dłonie</a:t>
            </a:r>
            <a:r>
              <a:rPr lang="pl-PL" dirty="0"/>
              <a:t>, stopy, </a:t>
            </a:r>
            <a:r>
              <a:rPr lang="pl-PL" dirty="0" smtClean="0"/>
              <a:t>wargi</a:t>
            </a:r>
            <a:endParaRPr lang="pl-PL" dirty="0"/>
          </a:p>
          <a:p>
            <a:r>
              <a:rPr lang="pl-PL" dirty="0"/>
              <a:t>Włos składa się </a:t>
            </a:r>
            <a:r>
              <a:rPr lang="pl-PL" dirty="0" smtClean="0"/>
              <a:t>z:</a:t>
            </a:r>
          </a:p>
          <a:p>
            <a:r>
              <a:rPr lang="pl-PL" b="1" dirty="0"/>
              <a:t>korzeń włosa</a:t>
            </a:r>
            <a:r>
              <a:rPr lang="pl-PL" dirty="0"/>
              <a:t> (= </a:t>
            </a:r>
            <a:r>
              <a:rPr lang="pl-PL" b="1" dirty="0"/>
              <a:t>macierz</a:t>
            </a:r>
            <a:r>
              <a:rPr lang="pl-PL" dirty="0" smtClean="0"/>
              <a:t>)</a:t>
            </a:r>
          </a:p>
          <a:p>
            <a:r>
              <a:rPr lang="pl-PL" b="1" dirty="0" smtClean="0"/>
              <a:t>łodyga włosa – </a:t>
            </a:r>
            <a:r>
              <a:rPr lang="pl-PL" dirty="0" smtClean="0"/>
              <a:t>część wolna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Funkcje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ochrania ciało </a:t>
            </a:r>
            <a:r>
              <a:rPr lang="pl-PL" dirty="0"/>
              <a:t>przed negatywnym wpływem środowiska </a:t>
            </a:r>
            <a:r>
              <a:rPr lang="pl-PL" dirty="0" smtClean="0"/>
              <a:t>zewnętrznego</a:t>
            </a:r>
          </a:p>
          <a:p>
            <a:r>
              <a:rPr lang="pl-PL" dirty="0" smtClean="0"/>
              <a:t>stanowi </a:t>
            </a:r>
            <a:r>
              <a:rPr lang="pl-PL" dirty="0"/>
              <a:t>barierę dla  wielu związków chemicznych oraz </a:t>
            </a:r>
            <a:r>
              <a:rPr lang="pl-PL" dirty="0" smtClean="0"/>
              <a:t>mikroorganizmów</a:t>
            </a:r>
          </a:p>
          <a:p>
            <a:r>
              <a:rPr lang="pl-PL" dirty="0"/>
              <a:t>Uczestniczy w regulacji gospodarki wodnej </a:t>
            </a:r>
            <a:r>
              <a:rPr lang="pl-PL" dirty="0" smtClean="0"/>
              <a:t>organizmu</a:t>
            </a:r>
          </a:p>
          <a:p>
            <a:r>
              <a:rPr lang="pl-PL" dirty="0"/>
              <a:t>pełni funkcje wydzielnicze oraz termoregulacyjne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215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Włosy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Najgłębiej położony fragment  włosa rozszerza się tworząc </a:t>
            </a:r>
            <a:r>
              <a:rPr lang="pl-PL" b="1" dirty="0" smtClean="0"/>
              <a:t>cebulkę</a:t>
            </a:r>
          </a:p>
          <a:p>
            <a:r>
              <a:rPr lang="pl-PL" dirty="0" smtClean="0"/>
              <a:t>do </a:t>
            </a:r>
            <a:r>
              <a:rPr lang="pl-PL" dirty="0"/>
              <a:t>niej wnika </a:t>
            </a:r>
            <a:r>
              <a:rPr lang="pl-PL" b="1" dirty="0"/>
              <a:t>brodawka włosa</a:t>
            </a:r>
            <a:r>
              <a:rPr lang="pl-PL" dirty="0"/>
              <a:t> będąca wpukleniem tkanki łącznej </a:t>
            </a:r>
            <a:r>
              <a:rPr lang="pl-PL" dirty="0" smtClean="0"/>
              <a:t>właściwej</a:t>
            </a:r>
          </a:p>
          <a:p>
            <a:r>
              <a:rPr lang="pl-PL" b="1" dirty="0"/>
              <a:t>mięsień </a:t>
            </a:r>
            <a:r>
              <a:rPr lang="pl-PL" b="1" dirty="0" err="1"/>
              <a:t>przywłosowy</a:t>
            </a:r>
            <a:r>
              <a:rPr lang="pl-PL" dirty="0"/>
              <a:t> utworzony  z miocytów </a:t>
            </a:r>
            <a:r>
              <a:rPr lang="pl-PL" dirty="0" smtClean="0"/>
              <a:t>gładkich</a:t>
            </a:r>
            <a:endParaRPr lang="pl-PL" dirty="0"/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Włosy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Wzrost włosów </a:t>
            </a:r>
            <a:r>
              <a:rPr lang="pl-PL" dirty="0" smtClean="0"/>
              <a:t>jest </a:t>
            </a:r>
            <a:r>
              <a:rPr lang="pl-PL" dirty="0"/>
              <a:t>procesem </a:t>
            </a:r>
            <a:r>
              <a:rPr lang="pl-PL" dirty="0" smtClean="0"/>
              <a:t>cyklicznym</a:t>
            </a:r>
          </a:p>
          <a:p>
            <a:endParaRPr lang="pl-PL" dirty="0" smtClean="0"/>
          </a:p>
          <a:p>
            <a:r>
              <a:rPr lang="pl-PL" dirty="0" smtClean="0"/>
              <a:t>Każdy </a:t>
            </a:r>
            <a:r>
              <a:rPr lang="pl-PL" dirty="0"/>
              <a:t>włos przechodzi przez : </a:t>
            </a:r>
            <a:endParaRPr lang="pl-PL" dirty="0" smtClean="0"/>
          </a:p>
          <a:p>
            <a:r>
              <a:rPr lang="pl-PL" dirty="0"/>
              <a:t>stadium wzrostu </a:t>
            </a:r>
            <a:endParaRPr lang="pl-PL" dirty="0" smtClean="0"/>
          </a:p>
          <a:p>
            <a:r>
              <a:rPr lang="pl-PL" dirty="0"/>
              <a:t>stadium zahamowania wzrostu </a:t>
            </a:r>
            <a:endParaRPr lang="pl-PL" dirty="0" smtClean="0"/>
          </a:p>
          <a:p>
            <a:r>
              <a:rPr lang="pl-PL" dirty="0"/>
              <a:t>stadium wypadania włosa </a:t>
            </a:r>
            <a:endParaRPr lang="pl-PL" dirty="0" smtClean="0"/>
          </a:p>
          <a:p>
            <a:endParaRPr lang="pl-PL" dirty="0"/>
          </a:p>
          <a:p>
            <a:r>
              <a:rPr lang="pl-PL" dirty="0"/>
              <a:t>Tworzenie nowego włosa odbywa się po okresie spoczynku.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Paznokcie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składają </a:t>
            </a:r>
            <a:r>
              <a:rPr lang="pl-PL" dirty="0"/>
              <a:t>się </a:t>
            </a:r>
            <a:r>
              <a:rPr lang="pl-PL" dirty="0" smtClean="0"/>
              <a:t>z: </a:t>
            </a:r>
          </a:p>
          <a:p>
            <a:r>
              <a:rPr lang="pl-PL" b="1" dirty="0" smtClean="0"/>
              <a:t>płytki paznokcia</a:t>
            </a:r>
            <a:endParaRPr lang="pl-PL" dirty="0" smtClean="0"/>
          </a:p>
          <a:p>
            <a:r>
              <a:rPr lang="pl-PL" b="1" dirty="0" smtClean="0"/>
              <a:t>macierzy paznokcia</a:t>
            </a:r>
          </a:p>
          <a:p>
            <a:endParaRPr lang="pl-PL" b="1" dirty="0"/>
          </a:p>
          <a:p>
            <a:r>
              <a:rPr lang="pl-PL" dirty="0"/>
              <a:t>Płytka paznokcia spoczywa na </a:t>
            </a:r>
            <a:r>
              <a:rPr lang="pl-PL" b="1" dirty="0"/>
              <a:t>łożysku</a:t>
            </a:r>
            <a:r>
              <a:rPr lang="pl-PL" dirty="0"/>
              <a:t> </a:t>
            </a:r>
            <a:r>
              <a:rPr lang="pl-PL" b="1" dirty="0"/>
              <a:t>paznokcia</a:t>
            </a:r>
            <a:endParaRPr lang="pl-PL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399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Gruczoły łojowe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przeważnie towarzyszą korzeniom </a:t>
            </a:r>
            <a:r>
              <a:rPr lang="pl-PL" dirty="0" smtClean="0"/>
              <a:t>włosów</a:t>
            </a:r>
          </a:p>
          <a:p>
            <a:endParaRPr lang="pl-PL" dirty="0"/>
          </a:p>
          <a:p>
            <a:r>
              <a:rPr lang="pl-PL" dirty="0"/>
              <a:t>uchodzą do ujścia mieszka włosowego lub bezpośrednio na powierzchnię </a:t>
            </a:r>
            <a:r>
              <a:rPr lang="pl-PL" dirty="0" smtClean="0"/>
              <a:t>skóry</a:t>
            </a:r>
          </a:p>
          <a:p>
            <a:endParaRPr lang="pl-PL" dirty="0"/>
          </a:p>
          <a:p>
            <a:r>
              <a:rPr lang="pl-PL" dirty="0"/>
              <a:t>Skurcz mięśni </a:t>
            </a:r>
            <a:r>
              <a:rPr lang="pl-PL" dirty="0" err="1"/>
              <a:t>przywłosowych</a:t>
            </a:r>
            <a:r>
              <a:rPr lang="pl-PL" dirty="0"/>
              <a:t> wspomaga wyciskanie łoju.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Gruczoły potowe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err="1" smtClean="0"/>
              <a:t>Merokrynowe</a:t>
            </a:r>
            <a:endParaRPr lang="pl-PL" b="1" dirty="0" smtClean="0"/>
          </a:p>
          <a:p>
            <a:r>
              <a:rPr lang="pl-PL" dirty="0"/>
              <a:t>występują w prawie całej skórze z wyjątkiem brzegu czerwieni warg, sutka oraz łoża </a:t>
            </a:r>
            <a:r>
              <a:rPr lang="pl-PL" dirty="0" smtClean="0"/>
              <a:t>paznokci</a:t>
            </a:r>
          </a:p>
          <a:p>
            <a:r>
              <a:rPr lang="pl-PL" dirty="0" smtClean="0"/>
              <a:t>mechanizm zapobiegający </a:t>
            </a:r>
            <a:r>
              <a:rPr lang="pl-PL" dirty="0"/>
              <a:t>przegrzaniu skóry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Gruczoły potowe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Gruczoły potowe</a:t>
            </a:r>
            <a:r>
              <a:rPr lang="pl-PL" dirty="0"/>
              <a:t> </a:t>
            </a:r>
            <a:r>
              <a:rPr lang="pl-PL" b="1" dirty="0" err="1"/>
              <a:t>apokrynowe</a:t>
            </a:r>
            <a:r>
              <a:rPr lang="pl-PL" dirty="0"/>
              <a:t> (= </a:t>
            </a:r>
            <a:r>
              <a:rPr lang="pl-PL" b="1" dirty="0"/>
              <a:t>wonne</a:t>
            </a:r>
            <a:r>
              <a:rPr lang="pl-PL" dirty="0"/>
              <a:t>, = </a:t>
            </a:r>
            <a:r>
              <a:rPr lang="pl-PL" b="1" dirty="0"/>
              <a:t>zapachowe</a:t>
            </a:r>
            <a:r>
              <a:rPr lang="pl-PL" dirty="0" smtClean="0"/>
              <a:t>)</a:t>
            </a:r>
          </a:p>
          <a:p>
            <a:endParaRPr lang="pl-PL" dirty="0"/>
          </a:p>
          <a:p>
            <a:r>
              <a:rPr lang="pl-PL" dirty="0"/>
              <a:t>występują pod pachami, w przewodzie słuchowym zewnętrznym, wargach sromowych większych, na powiekach, sutkach, oraz w okolicach odbytu.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Tkanka podskórna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Elementem łączącym skórę ze strukturami głębiej </a:t>
            </a:r>
            <a:r>
              <a:rPr lang="pl-PL" dirty="0" smtClean="0"/>
              <a:t>położonymi</a:t>
            </a:r>
          </a:p>
          <a:p>
            <a:r>
              <a:rPr lang="pl-PL" dirty="0"/>
              <a:t>Tworzą ją: tkanka łączna właściwa luźna oraz tkanka </a:t>
            </a:r>
            <a:r>
              <a:rPr lang="pl-PL" dirty="0" smtClean="0"/>
              <a:t>tłuszczowa</a:t>
            </a:r>
          </a:p>
          <a:p>
            <a:endParaRPr lang="pl-PL" dirty="0"/>
          </a:p>
          <a:p>
            <a:r>
              <a:rPr lang="pl-PL" dirty="0"/>
              <a:t>Tkanka podskórna nie jest zaliczana do części składowych skóry, jednak dzięki jej istnieniu możliwa jest ruchomość skóry względem mięśni i kości.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Funkcje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Pod wpływem naświetlania promieniami nadfioletowymi dochodzi w skórze do syntezy witaminy </a:t>
            </a:r>
            <a:r>
              <a:rPr lang="pl-PL" dirty="0" smtClean="0"/>
              <a:t>D</a:t>
            </a:r>
            <a:r>
              <a:rPr lang="pl-PL" baseline="-25000" dirty="0" smtClean="0"/>
              <a:t>3</a:t>
            </a:r>
          </a:p>
          <a:p>
            <a:r>
              <a:rPr lang="pl-PL" dirty="0"/>
              <a:t>Poprzez receptory skóry odbierane są sygnały pochodzące ze środowiska zewnętrznego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Grubość skóry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Grubość skóry zależy od miejsca jej występowania, najgrubsza jest  </a:t>
            </a:r>
            <a:r>
              <a:rPr lang="pl-PL" dirty="0" smtClean="0"/>
              <a:t>na:</a:t>
            </a:r>
          </a:p>
          <a:p>
            <a:pPr lvl="1"/>
            <a:r>
              <a:rPr lang="pl-PL" dirty="0" smtClean="0"/>
              <a:t> dłoniach </a:t>
            </a:r>
          </a:p>
          <a:p>
            <a:pPr lvl="1"/>
            <a:r>
              <a:rPr lang="pl-PL" dirty="0"/>
              <a:t>p</a:t>
            </a:r>
            <a:r>
              <a:rPr lang="pl-PL" dirty="0" smtClean="0"/>
              <a:t>odeszwach</a:t>
            </a:r>
          </a:p>
          <a:p>
            <a:pPr lvl="1"/>
            <a:r>
              <a:rPr lang="pl-PL" dirty="0" smtClean="0"/>
              <a:t>karku </a:t>
            </a:r>
          </a:p>
          <a:p>
            <a:pPr lvl="1"/>
            <a:r>
              <a:rPr lang="pl-PL" dirty="0" smtClean="0"/>
              <a:t>grzbiecie</a:t>
            </a:r>
            <a:r>
              <a:rPr lang="pl-PL" dirty="0"/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Skóra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Naskórek</a:t>
            </a:r>
          </a:p>
          <a:p>
            <a:endParaRPr lang="pl-PL" dirty="0" smtClean="0"/>
          </a:p>
          <a:p>
            <a:r>
              <a:rPr lang="pl-PL" dirty="0" smtClean="0"/>
              <a:t>Skóra właściwa</a:t>
            </a:r>
          </a:p>
          <a:p>
            <a:endParaRPr lang="pl-PL" dirty="0" smtClean="0"/>
          </a:p>
          <a:p>
            <a:r>
              <a:rPr lang="pl-PL" dirty="0" smtClean="0"/>
              <a:t>Tkanka podskórna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u="sng" dirty="0" smtClean="0"/>
              <a:t>Naskórek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nabłonek wielowarstwowy płaski </a:t>
            </a:r>
            <a:r>
              <a:rPr lang="pl-PL" b="1" dirty="0" smtClean="0"/>
              <a:t>rogowaciejący</a:t>
            </a:r>
          </a:p>
          <a:p>
            <a:r>
              <a:rPr lang="pl-PL" dirty="0" smtClean="0"/>
              <a:t>Spoczywa on na błonie podstawnej</a:t>
            </a:r>
            <a:endParaRPr lang="pl-PL" b="1" dirty="0" smtClean="0"/>
          </a:p>
          <a:p>
            <a:r>
              <a:rPr lang="pl-PL" dirty="0"/>
              <a:t>Komórki nabłonkowe tworzące naskórek nazywamy </a:t>
            </a:r>
            <a:r>
              <a:rPr lang="pl-PL" b="1" dirty="0" err="1" smtClean="0"/>
              <a:t>keratynocytami</a:t>
            </a:r>
            <a:endParaRPr lang="pl-PL" b="1" dirty="0" smtClean="0"/>
          </a:p>
          <a:p>
            <a:r>
              <a:rPr lang="pl-PL" b="1" dirty="0" smtClean="0"/>
              <a:t>Keratyna -</a:t>
            </a:r>
            <a:r>
              <a:rPr lang="pl-PL" dirty="0" smtClean="0"/>
              <a:t> duża </a:t>
            </a:r>
            <a:r>
              <a:rPr lang="pl-PL" dirty="0"/>
              <a:t>odpornością na działanie sił mechanicznych oraz uszkodzenia chemiczne</a:t>
            </a:r>
            <a:endParaRPr lang="pl-PL" b="1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631</Words>
  <Application>Microsoft Office PowerPoint</Application>
  <PresentationFormat>Pokaz na ekranie (4:3)</PresentationFormat>
  <Paragraphs>131</Paragraphs>
  <Slides>38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Motyw pakietu Office</vt:lpstr>
      <vt:lpstr>Skóra</vt:lpstr>
      <vt:lpstr>Slajd 2</vt:lpstr>
      <vt:lpstr>Funkcje</vt:lpstr>
      <vt:lpstr>Funkcje</vt:lpstr>
      <vt:lpstr>Slajd 5</vt:lpstr>
      <vt:lpstr>Grubość skóry</vt:lpstr>
      <vt:lpstr>Skóra</vt:lpstr>
      <vt:lpstr>Slajd 8</vt:lpstr>
      <vt:lpstr>Naskórek</vt:lpstr>
      <vt:lpstr>Naskórek</vt:lpstr>
      <vt:lpstr>Slajd 11</vt:lpstr>
      <vt:lpstr>Warstwy naskórka</vt:lpstr>
      <vt:lpstr>Slajd 13</vt:lpstr>
      <vt:lpstr>Warstwy naskórka</vt:lpstr>
      <vt:lpstr>Slajd 15</vt:lpstr>
      <vt:lpstr>Warstwy naskórka</vt:lpstr>
      <vt:lpstr>Slajd 17</vt:lpstr>
      <vt:lpstr>Inne komórki</vt:lpstr>
      <vt:lpstr>Slajd 19</vt:lpstr>
      <vt:lpstr>Inne komórki</vt:lpstr>
      <vt:lpstr>Inne komórki</vt:lpstr>
      <vt:lpstr>Inne komórki</vt:lpstr>
      <vt:lpstr> Skóra właściwa</vt:lpstr>
      <vt:lpstr>Warstwa brodawkowata </vt:lpstr>
      <vt:lpstr>Warstwa siateczkowata </vt:lpstr>
      <vt:lpstr> Przydatki skóry</vt:lpstr>
      <vt:lpstr>Przydatki skóry</vt:lpstr>
      <vt:lpstr>Slajd 28</vt:lpstr>
      <vt:lpstr>Włosy</vt:lpstr>
      <vt:lpstr>Slajd 30</vt:lpstr>
      <vt:lpstr>Włosy</vt:lpstr>
      <vt:lpstr>Włosy</vt:lpstr>
      <vt:lpstr>Paznokcie</vt:lpstr>
      <vt:lpstr>Slajd 34</vt:lpstr>
      <vt:lpstr>Gruczoły łojowe</vt:lpstr>
      <vt:lpstr>Gruczoły potowe</vt:lpstr>
      <vt:lpstr>Gruczoły potowe</vt:lpstr>
      <vt:lpstr>Tkanka podskórna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Pień mózgu, układ limbiczny, kora mózgowa</dc:title>
  <dc:creator>Admin</dc:creator>
  <cp:lastModifiedBy>Admin</cp:lastModifiedBy>
  <cp:revision>56</cp:revision>
  <dcterms:created xsi:type="dcterms:W3CDTF">2009-10-12T22:08:28Z</dcterms:created>
  <dcterms:modified xsi:type="dcterms:W3CDTF">2009-11-05T09:26:26Z</dcterms:modified>
</cp:coreProperties>
</file>