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10"/>
  </p:notesMasterIdLst>
  <p:sldIdLst>
    <p:sldId id="289" r:id="rId3"/>
    <p:sldId id="257" r:id="rId4"/>
    <p:sldId id="258" r:id="rId5"/>
    <p:sldId id="279" r:id="rId6"/>
    <p:sldId id="280" r:id="rId7"/>
    <p:sldId id="281" r:id="rId8"/>
    <p:sldId id="272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03F4110-5866-403A-A16E-99D343ED27EF}">
          <p14:sldIdLst>
            <p14:sldId id="289"/>
            <p14:sldId id="257"/>
            <p14:sldId id="258"/>
            <p14:sldId id="279"/>
            <p14:sldId id="280"/>
            <p14:sldId id="281"/>
            <p14:sldId id="27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C4E"/>
    <a:srgbClr val="00A7E3"/>
    <a:srgbClr val="ED6F9C"/>
    <a:srgbClr val="A27DB6"/>
    <a:srgbClr val="5F95CF"/>
    <a:srgbClr val="FCC13F"/>
    <a:srgbClr val="37B398"/>
    <a:srgbClr val="EA4E34"/>
    <a:srgbClr val="C9D522"/>
    <a:srgbClr val="1B4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3A2CA1F-3267-4498-8071-7EE1E42671EB}">
  <a:tblStyle styleId="{C3A2CA1F-3267-4498-8071-7EE1E42671EB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7E8E7"/>
          </a:solidFill>
        </a:fill>
      </a:tcStyle>
    </a:wholeTbl>
    <a:band1H>
      <a:tcStyle>
        <a:tcBdr/>
        <a:fill>
          <a:solidFill>
            <a:srgbClr val="EFCECA"/>
          </a:solidFill>
        </a:fill>
      </a:tcStyle>
    </a:band1H>
    <a:band1V>
      <a:tcStyle>
        <a:tcBdr/>
        <a:fill>
          <a:solidFill>
            <a:srgbClr val="EFCECA"/>
          </a:solidFill>
        </a:fill>
      </a:tcStyle>
    </a:band1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3" autoAdjust="0"/>
    <p:restoredTop sz="94690"/>
  </p:normalViewPr>
  <p:slideViewPr>
    <p:cSldViewPr snapToGrid="0">
      <p:cViewPr>
        <p:scale>
          <a:sx n="76" d="100"/>
          <a:sy n="76" d="100"/>
        </p:scale>
        <p:origin x="-84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1173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:notes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51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0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18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6831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0270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9858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69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/>
              <a:t>Pearson  (c) 2018      Gold Experience 2nd Edition C1 / B2+ / B2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1">
  <p:cSld name="Title Slide Option1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30353" y="1680064"/>
            <a:ext cx="4910667" cy="224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30353" y="4057650"/>
            <a:ext cx="4529667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30353" y="6265863"/>
            <a:ext cx="5283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788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2">
  <p:cSld name="Title Slide Option2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107"/>
            <a:ext cx="11484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0744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3">
  <p:cSld name="Title Slide Option3">
    <p:bg>
      <p:bgPr>
        <a:solidFill>
          <a:srgbClr val="59595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630353" y="1681200"/>
            <a:ext cx="4978400" cy="197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3"/>
          </p:nvPr>
        </p:nvSpPr>
        <p:spPr>
          <a:xfrm>
            <a:off x="6108701" y="0"/>
            <a:ext cx="60832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2261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981100" y="1332225"/>
            <a:ext cx="5587014" cy="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977055" y="2000250"/>
            <a:ext cx="5591058" cy="311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1" y="0"/>
            <a:ext cx="51688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2256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">
  <p:cSld name="Introduction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783668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5090" y="2085975"/>
            <a:ext cx="4711701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031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1">
  <p:cSld name="Divider Option 1">
    <p:bg>
      <p:bgPr>
        <a:blipFill rotWithShape="1">
          <a:blip r:embed="rId2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515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2">
  <p:cSld name="Divider Option 2">
    <p:bg>
      <p:bgPr>
        <a:blipFill rotWithShape="1">
          <a:blip r:embed="rId2">
            <a:alphaModFix/>
          </a:blip>
          <a:stretch>
            <a:fillRect l="-30997" r="-30995"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840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3">
  <p:cSld name="Divider Option 3">
    <p:bg>
      <p:bgPr>
        <a:blipFill rotWithShape="1">
          <a:blip r:embed="rId2">
            <a:alphaModFix/>
          </a:blip>
          <a:stretch>
            <a:fillRect l="-37997" r="-37997"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3491400" y="784495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294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bg>
      <p:bgPr>
        <a:blipFill rotWithShape="1">
          <a:blip r:embed="rId2">
            <a:alphaModFix/>
          </a:blip>
          <a:stretch>
            <a:fillRect l="-27998" r="-27998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719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5">
  <p:cSld name="Divider Option 5">
    <p:bg>
      <p:bgPr>
        <a:blipFill rotWithShape="1">
          <a:blip r:embed="rId2">
            <a:alphaModFix/>
          </a:blip>
          <a:stretch>
            <a:fillRect l="-11999" r="-11997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680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6">
  <p:cSld name="Divider Option 6">
    <p:bg>
      <p:bgPr>
        <a:blipFill rotWithShape="1">
          <a:blip r:embed="rId2">
            <a:alphaModFix/>
          </a:blip>
          <a:stretch>
            <a:fillRect l="-10999" r="-10999"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1951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 Option1">
  <p:cSld name="Statement and Image  Option1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979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2">
  <p:cSld name="Statement and Image Option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59602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601556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2"/>
          </p:nvPr>
        </p:nvSpPr>
        <p:spPr>
          <a:xfrm>
            <a:off x="7835901" y="0"/>
            <a:ext cx="43561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6" name="Google Shape;86;p1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0280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3">
  <p:cSld name="Statement and Image Option3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9043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3235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4">
  <p:cSld name="Statement and Image Option4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30791" y="418050"/>
            <a:ext cx="60237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30791" y="1695450"/>
            <a:ext cx="60237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>
            <a:spLocks noGrp="1"/>
          </p:cNvSpPr>
          <p:nvPr>
            <p:ph type="pic" idx="2"/>
          </p:nvPr>
        </p:nvSpPr>
        <p:spPr>
          <a:xfrm>
            <a:off x="782320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77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4" name="Google Shape;104;p1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1876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5">
  <p:cSld name="Statement and Image Option5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931832" y="418050"/>
            <a:ext cx="662059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931834" y="1695450"/>
            <a:ext cx="663628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11" name="Google Shape;111;p17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651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6">
  <p:cSld name="Statement and Image Option6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23888" y="418051"/>
            <a:ext cx="10942105" cy="8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23888" y="1433513"/>
            <a:ext cx="683312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>
            <a:spLocks noGrp="1"/>
          </p:cNvSpPr>
          <p:nvPr>
            <p:ph type="pic" idx="2"/>
          </p:nvPr>
        </p:nvSpPr>
        <p:spPr>
          <a:xfrm>
            <a:off x="8136130" y="1433513"/>
            <a:ext cx="3416300" cy="452437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7" name="Google Shape;117;p18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8"/>
          <p:cNvSpPr txBox="1">
            <a:spLocks noGrp="1"/>
          </p:cNvSpPr>
          <p:nvPr>
            <p:ph type="body" idx="3"/>
          </p:nvPr>
        </p:nvSpPr>
        <p:spPr>
          <a:xfrm>
            <a:off x="7023100" y="6172202"/>
            <a:ext cx="4529329" cy="20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993" y="6374687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1" name="Google Shape;121;p18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346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1">
  <p:cSld name="Statement Option 1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53100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ctrTitle"/>
          </p:nvPr>
        </p:nvSpPr>
        <p:spPr>
          <a:xfrm>
            <a:off x="2688608" y="2759846"/>
            <a:ext cx="7110485" cy="133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8" name="Google Shape;128;p19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17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">
  <p:cSld name="Statement Option 4">
    <p:bg>
      <p:bgPr>
        <a:solidFill>
          <a:schemeClr val="accen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390192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ctrTitle"/>
          </p:nvPr>
        </p:nvSpPr>
        <p:spPr>
          <a:xfrm>
            <a:off x="2579426" y="2389032"/>
            <a:ext cx="7206019" cy="16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715904" y="4179106"/>
            <a:ext cx="6933064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893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age">
  <p:cSld name="Product Page"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23888" y="417601"/>
            <a:ext cx="8037512" cy="52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623888" y="1752601"/>
            <a:ext cx="6577012" cy="4467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014761" y="1943100"/>
            <a:ext cx="571624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7432907" y="3324225"/>
            <a:ext cx="4128828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7432906" y="1752601"/>
            <a:ext cx="4128000" cy="1571624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7618626" y="3457575"/>
            <a:ext cx="3675080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4"/>
          </p:nvPr>
        </p:nvSpPr>
        <p:spPr>
          <a:xfrm>
            <a:off x="627835" y="1076325"/>
            <a:ext cx="803356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4236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1">
  <p:cSld name="Case study Option1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35039" y="417601"/>
            <a:ext cx="8189912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10569" y="1437716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>
            <a:spLocks noGrp="1"/>
          </p:cNvSpPr>
          <p:nvPr>
            <p:ph type="pic" idx="5"/>
          </p:nvPr>
        </p:nvSpPr>
        <p:spPr>
          <a:xfrm>
            <a:off x="9091960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656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2">
  <p:cSld name="Case study Option2"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30793" y="417601"/>
            <a:ext cx="8106500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710569" y="1447241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4162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623889" y="1704976"/>
            <a:ext cx="8888102" cy="317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5040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1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623887" y="1809750"/>
            <a:ext cx="8910405" cy="37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22222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AutoNum type="arabicPeriod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5240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x3">
  <p:cSld name="Infographic x3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26"/>
          <p:cNvSpPr>
            <a:spLocks noGrp="1"/>
          </p:cNvSpPr>
          <p:nvPr>
            <p:ph type="pic" idx="2"/>
          </p:nvPr>
        </p:nvSpPr>
        <p:spPr>
          <a:xfrm>
            <a:off x="1115485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1107018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3"/>
          </p:nvPr>
        </p:nvSpPr>
        <p:spPr>
          <a:xfrm>
            <a:off x="1115485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4"/>
          </p:nvPr>
        </p:nvSpPr>
        <p:spPr>
          <a:xfrm>
            <a:off x="4718399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5"/>
          </p:nvPr>
        </p:nvSpPr>
        <p:spPr>
          <a:xfrm>
            <a:off x="8366804" y="3924927"/>
            <a:ext cx="2645833" cy="40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34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6"/>
          </p:nvPr>
        </p:nvSpPr>
        <p:spPr>
          <a:xfrm>
            <a:off x="4721563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7"/>
          </p:nvPr>
        </p:nvSpPr>
        <p:spPr>
          <a:xfrm>
            <a:off x="8376065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15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8"/>
          </p:nvPr>
        </p:nvSpPr>
        <p:spPr>
          <a:xfrm>
            <a:off x="7023100" y="6172201"/>
            <a:ext cx="452932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>
            <a:spLocks noGrp="1"/>
          </p:cNvSpPr>
          <p:nvPr>
            <p:ph type="pic" idx="9"/>
          </p:nvPr>
        </p:nvSpPr>
        <p:spPr>
          <a:xfrm>
            <a:off x="47168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>
            <a:spLocks noGrp="1"/>
          </p:cNvSpPr>
          <p:nvPr>
            <p:ph type="pic" idx="13"/>
          </p:nvPr>
        </p:nvSpPr>
        <p:spPr>
          <a:xfrm>
            <a:off x="83744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3" name="Google Shape;193;p26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6980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8653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x3">
  <p:cSld name="Sample Boxed Text x3"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629604" y="2669156"/>
            <a:ext cx="3470400" cy="468000"/>
          </a:xfrm>
          <a:prstGeom prst="rect">
            <a:avLst/>
          </a:prstGeom>
          <a:solidFill>
            <a:srgbClr val="0387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629604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29605" y="417601"/>
            <a:ext cx="10938728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876950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2"/>
          </p:nvPr>
        </p:nvSpPr>
        <p:spPr>
          <a:xfrm>
            <a:off x="894018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4387649" y="2669156"/>
            <a:ext cx="3470400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387649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3"/>
          </p:nvPr>
        </p:nvSpPr>
        <p:spPr>
          <a:xfrm>
            <a:off x="4634995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4"/>
          </p:nvPr>
        </p:nvSpPr>
        <p:spPr>
          <a:xfrm>
            <a:off x="4652063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8097933" y="2669156"/>
            <a:ext cx="3470400" cy="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8097933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5"/>
          </p:nvPr>
        </p:nvSpPr>
        <p:spPr>
          <a:xfrm>
            <a:off x="8345279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6"/>
          </p:nvPr>
        </p:nvSpPr>
        <p:spPr>
          <a:xfrm>
            <a:off x="8362347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7"/>
          </p:nvPr>
        </p:nvSpPr>
        <p:spPr>
          <a:xfrm>
            <a:off x="635039" y="1685925"/>
            <a:ext cx="109330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376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with Image x3">
  <p:cSld name="Sample Boxed Text with Image x3"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4376412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8112069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640755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624468" y="417601"/>
            <a:ext cx="10934001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823643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"/>
          </p:nvPr>
        </p:nvSpPr>
        <p:spPr>
          <a:xfrm>
            <a:off x="635040" y="1685925"/>
            <a:ext cx="1092343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>
            <a:spLocks noGrp="1"/>
          </p:cNvSpPr>
          <p:nvPr>
            <p:ph type="pic" idx="3"/>
          </p:nvPr>
        </p:nvSpPr>
        <p:spPr>
          <a:xfrm>
            <a:off x="640755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4"/>
          </p:nvPr>
        </p:nvSpPr>
        <p:spPr>
          <a:xfrm>
            <a:off x="4559300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>
            <a:spLocks noGrp="1"/>
          </p:cNvSpPr>
          <p:nvPr>
            <p:ph type="pic" idx="5"/>
          </p:nvPr>
        </p:nvSpPr>
        <p:spPr>
          <a:xfrm>
            <a:off x="4376412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6"/>
          </p:nvPr>
        </p:nvSpPr>
        <p:spPr>
          <a:xfrm>
            <a:off x="8294957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>
            <a:spLocks noGrp="1"/>
          </p:cNvSpPr>
          <p:nvPr>
            <p:ph type="pic" idx="7"/>
          </p:nvPr>
        </p:nvSpPr>
        <p:spPr>
          <a:xfrm>
            <a:off x="8112069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8"/>
          </p:nvPr>
        </p:nvSpPr>
        <p:spPr>
          <a:xfrm>
            <a:off x="823643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9"/>
          </p:nvPr>
        </p:nvSpPr>
        <p:spPr>
          <a:xfrm>
            <a:off x="4559300" y="255541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73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3"/>
          </p:nvPr>
        </p:nvSpPr>
        <p:spPr>
          <a:xfrm>
            <a:off x="8282109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04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heading">
  <p:cSld name="Title and Subheading"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623889" y="1685925"/>
            <a:ext cx="63567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2420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58214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re to Learn">
  <p:cSld name="More to Learn">
    <p:bg>
      <p:bgPr>
        <a:solidFill>
          <a:schemeClr val="l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41349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>
            <a:spLocks noGrp="1"/>
          </p:cNvSpPr>
          <p:nvPr>
            <p:ph type="ctrTitle"/>
          </p:nvPr>
        </p:nvSpPr>
        <p:spPr>
          <a:xfrm>
            <a:off x="3111499" y="2728867"/>
            <a:ext cx="6208900" cy="9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3124200" y="3829050"/>
            <a:ext cx="6324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6581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1" type="blank">
  <p:cSld name="Final Slide Option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4067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2">
  <p:cSld name="Final Slide Option2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6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9510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3">
  <p:cSld name="Final Slide Option3">
    <p:bg>
      <p:bgPr>
        <a:solidFill>
          <a:srgbClr val="59595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18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9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3888" y="1704975"/>
            <a:ext cx="10944225" cy="428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7947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pl-PL" sz="3800" b="1" i="0" u="none" strike="noStrike" cap="none" dirty="0" err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B1</a:t>
            </a:r>
            <a:br>
              <a:rPr lang="pl-PL" dirty="0"/>
            </a:br>
            <a:r>
              <a:rPr lang="pl-PL" dirty="0" err="1"/>
              <a:t>conditional</a:t>
            </a:r>
            <a:r>
              <a:rPr lang="pl-PL" dirty="0"/>
              <a:t> </a:t>
            </a:r>
            <a:r>
              <a:rPr lang="pl-PL" dirty="0" err="1"/>
              <a:t>structures</a:t>
            </a:r>
            <a:endParaRPr sz="3800" b="1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Google Shape;519;p7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72"/>
          <p:cNvCxnSpPr/>
          <p:nvPr/>
        </p:nvCxnSpPr>
        <p:spPr>
          <a:xfrm>
            <a:off x="11339674" y="6520813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61F1FC-170E-49C8-A65C-9763D1CA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7" y="170583"/>
            <a:ext cx="1629740" cy="1287157"/>
          </a:xfrm>
          <a:prstGeom prst="rect">
            <a:avLst/>
          </a:prstGeom>
        </p:spPr>
      </p:pic>
      <p:sp>
        <p:nvSpPr>
          <p:cNvPr id="12" name="Google Shape;516;p72">
            <a:extLst>
              <a:ext uri="{FF2B5EF4-FFF2-40B4-BE49-F238E27FC236}">
                <a16:creationId xmlns:a16="http://schemas.microsoft.com/office/drawing/2014/main" xmlns="" id="{750676B8-01F4-467A-849A-BDAB2B8DE0F2}"/>
              </a:ext>
            </a:extLst>
          </p:cNvPr>
          <p:cNvSpPr txBox="1">
            <a:spLocks/>
          </p:cNvSpPr>
          <p:nvPr/>
        </p:nvSpPr>
        <p:spPr>
          <a:xfrm>
            <a:off x="628654" y="4534278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Recommended for: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Gold Experience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Focus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High Note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517;p72">
            <a:extLst>
              <a:ext uri="{FF2B5EF4-FFF2-40B4-BE49-F238E27FC236}">
                <a16:creationId xmlns:a16="http://schemas.microsoft.com/office/drawing/2014/main" xmlns="" id="{9E7443F2-ADCF-44DA-B96A-6A7DA36E866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6150" y="6371879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85472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 idx="4294967295"/>
          </p:nvPr>
        </p:nvSpPr>
        <p:spPr>
          <a:xfrm>
            <a:off x="684838" y="766348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There are different types of conditional structures used for different contexts.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4294967295"/>
          </p:nvPr>
        </p:nvSpPr>
        <p:spPr>
          <a:xfrm>
            <a:off x="684838" y="2739129"/>
            <a:ext cx="10058400" cy="227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Let’s look at the: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pl-PL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Zero</a:t>
            </a: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conditional.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First conditional (sometimes called the future conditional).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it-IT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Second</a:t>
            </a: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conditional.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None/>
            </a:pPr>
            <a:endParaRPr sz="20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8903368" y="522651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When do we use them?</a:t>
            </a:r>
          </a:p>
        </p:txBody>
      </p:sp>
      <p:sp>
        <p:nvSpPr>
          <p:cNvPr id="7" name="Google Shape;65;p15">
            <a:extLst>
              <a:ext uri="{FF2B5EF4-FFF2-40B4-BE49-F238E27FC236}">
                <a16:creationId xmlns:a16="http://schemas.microsoft.com/office/drawing/2014/main" xmlns="" id="{691838F6-0819-469E-927C-B10B2D7906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uiExpand="1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them?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8452281" y="885411"/>
            <a:ext cx="2078650" cy="1606426"/>
          </a:xfrm>
          <a:prstGeom prst="wedgeRoundRectCallout">
            <a:avLst>
              <a:gd name="adj1" fmla="val 56809"/>
              <a:gd name="adj2" fmla="val -37226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Look at the different halves of these conditional sentences and try to match them.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10" y="251392"/>
            <a:ext cx="1333184" cy="1333184"/>
          </a:xfrm>
          <a:prstGeom prst="rect">
            <a:avLst/>
          </a:prstGeom>
        </p:spPr>
      </p:pic>
      <p:graphicFrame>
        <p:nvGraphicFramePr>
          <p:cNvPr id="18" name="Table 50">
            <a:extLst>
              <a:ext uri="{FF2B5EF4-FFF2-40B4-BE49-F238E27FC236}">
                <a16:creationId xmlns:a16="http://schemas.microsoft.com/office/drawing/2014/main" xmlns="" id="{285AFA70-F88F-4DD8-B62D-DC33B1DCE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41650"/>
              </p:ext>
            </p:extLst>
          </p:nvPr>
        </p:nvGraphicFramePr>
        <p:xfrm>
          <a:off x="275336" y="3216433"/>
          <a:ext cx="9248493" cy="3152033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082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2831">
                  <a:extLst>
                    <a:ext uri="{9D8B030D-6E8A-4147-A177-3AD203B41FA5}">
                      <a16:colId xmlns:a16="http://schemas.microsoft.com/office/drawing/2014/main" xmlns="" val="3499143931"/>
                    </a:ext>
                  </a:extLst>
                </a:gridCol>
                <a:gridCol w="3082831">
                  <a:extLst>
                    <a:ext uri="{9D8B030D-6E8A-4147-A177-3AD203B41FA5}">
                      <a16:colId xmlns:a16="http://schemas.microsoft.com/office/drawing/2014/main" xmlns="" val="979752984"/>
                    </a:ext>
                  </a:extLst>
                </a:gridCol>
              </a:tblGrid>
              <a:tr h="378353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zero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conditional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first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conditional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second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conditional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 talk about facts or things that are always true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 talk about things that are possible or probable in the future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 talk about hypothetical situations in the present – things that are unlikely or impossible now or in the future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2316091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CF3BABE-CDE7-4C22-8481-E60DFBC04C73}"/>
              </a:ext>
            </a:extLst>
          </p:cNvPr>
          <p:cNvSpPr/>
          <p:nvPr/>
        </p:nvSpPr>
        <p:spPr>
          <a:xfrm>
            <a:off x="599847" y="1220414"/>
            <a:ext cx="2085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If you rest a lot,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70816AD7-E812-4A75-A35E-908763EC898A}"/>
              </a:ext>
            </a:extLst>
          </p:cNvPr>
          <p:cNvSpPr/>
          <p:nvPr/>
        </p:nvSpPr>
        <p:spPr>
          <a:xfrm>
            <a:off x="4351895" y="2403885"/>
            <a:ext cx="295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Open Sans"/>
                <a:sym typeface="Open Sans"/>
              </a:rPr>
              <a:t>you have more energy.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B62DE10B-66BA-44F2-8846-F6154B392663}"/>
              </a:ext>
            </a:extLst>
          </p:cNvPr>
          <p:cNvSpPr/>
          <p:nvPr/>
        </p:nvSpPr>
        <p:spPr>
          <a:xfrm>
            <a:off x="599846" y="1796305"/>
            <a:ext cx="3395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If she drives to the </a:t>
            </a:r>
            <a:r>
              <a:rPr lang="en-US" sz="2000" b="1" dirty="0" err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centre</a:t>
            </a:r>
            <a:r>
              <a:rPr lang="en-US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E88D9050-8998-4128-9D22-665B6FFCA1EC}"/>
              </a:ext>
            </a:extLst>
          </p:cNvPr>
          <p:cNvSpPr/>
          <p:nvPr/>
        </p:nvSpPr>
        <p:spPr>
          <a:xfrm>
            <a:off x="4335306" y="1215076"/>
            <a:ext cx="3776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she’ll have to pay for parking.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4E48A776-845D-4919-88DF-A3096232E47C}"/>
              </a:ext>
            </a:extLst>
          </p:cNvPr>
          <p:cNvSpPr/>
          <p:nvPr/>
        </p:nvSpPr>
        <p:spPr>
          <a:xfrm>
            <a:off x="599846" y="2403885"/>
            <a:ext cx="2832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If Tina studied more, 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71B9BDD1-6B08-4E1C-8247-E92D422109D3}"/>
              </a:ext>
            </a:extLst>
          </p:cNvPr>
          <p:cNvSpPr/>
          <p:nvPr/>
        </p:nvSpPr>
        <p:spPr>
          <a:xfrm>
            <a:off x="4351895" y="1784303"/>
            <a:ext cx="3357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solidFill>
                  <a:srgbClr val="002060"/>
                </a:solidFill>
                <a:latin typeface="Open Sans"/>
                <a:sym typeface="Open Sans"/>
              </a:rPr>
              <a:t>she</a:t>
            </a:r>
            <a:r>
              <a:rPr lang="es-MX" sz="2000" b="1" dirty="0">
                <a:solidFill>
                  <a:srgbClr val="002060"/>
                </a:solidFill>
                <a:latin typeface="Open Sans"/>
                <a:sym typeface="Open Sans"/>
              </a:rPr>
              <a:t> </a:t>
            </a:r>
            <a:r>
              <a:rPr lang="es-MX" sz="2000" b="1" dirty="0" err="1">
                <a:solidFill>
                  <a:srgbClr val="002060"/>
                </a:solidFill>
                <a:latin typeface="Open Sans"/>
                <a:sym typeface="Open Sans"/>
              </a:rPr>
              <a:t>wouldn’t</a:t>
            </a:r>
            <a:r>
              <a:rPr lang="es-MX" sz="2000" b="1" dirty="0">
                <a:solidFill>
                  <a:srgbClr val="002060"/>
                </a:solidFill>
                <a:latin typeface="Open Sans"/>
                <a:sym typeface="Open Sans"/>
              </a:rPr>
              <a:t> </a:t>
            </a:r>
            <a:r>
              <a:rPr lang="es-MX" sz="2000" b="1" dirty="0" err="1">
                <a:solidFill>
                  <a:srgbClr val="002060"/>
                </a:solidFill>
                <a:latin typeface="Open Sans"/>
                <a:sym typeface="Open Sans"/>
              </a:rPr>
              <a:t>fail</a:t>
            </a:r>
            <a:r>
              <a:rPr lang="es-MX" sz="2000" b="1" dirty="0">
                <a:solidFill>
                  <a:srgbClr val="002060"/>
                </a:solidFill>
                <a:latin typeface="Open Sans"/>
                <a:sym typeface="Open Sans"/>
              </a:rPr>
              <a:t> </a:t>
            </a:r>
            <a:r>
              <a:rPr lang="es-MX" sz="2000" b="1" dirty="0" err="1">
                <a:solidFill>
                  <a:srgbClr val="002060"/>
                </a:solidFill>
                <a:latin typeface="Open Sans"/>
                <a:sym typeface="Open Sans"/>
              </a:rPr>
              <a:t>her</a:t>
            </a:r>
            <a:r>
              <a:rPr lang="es-MX" sz="2000" b="1" dirty="0">
                <a:solidFill>
                  <a:srgbClr val="002060"/>
                </a:solidFill>
                <a:latin typeface="Open Sans"/>
                <a:sym typeface="Open Sans"/>
              </a:rPr>
              <a:t> </a:t>
            </a:r>
            <a:r>
              <a:rPr lang="es-MX" sz="2000" b="1" dirty="0" err="1">
                <a:solidFill>
                  <a:srgbClr val="002060"/>
                </a:solidFill>
                <a:latin typeface="Open Sans"/>
                <a:sym typeface="Open Sans"/>
              </a:rPr>
              <a:t>tests</a:t>
            </a:r>
            <a:r>
              <a:rPr lang="es-MX" sz="2000" b="1" dirty="0">
                <a:solidFill>
                  <a:srgbClr val="002060"/>
                </a:solidFill>
                <a:latin typeface="Open Sans"/>
                <a:sym typeface="Open Sans"/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3" name="Rounded Rectangular Callout 29">
            <a:extLst>
              <a:ext uri="{FF2B5EF4-FFF2-40B4-BE49-F238E27FC236}">
                <a16:creationId xmlns:a16="http://schemas.microsoft.com/office/drawing/2014/main" xmlns="" id="{826BF124-BDAB-4352-99BA-2854D444BB08}"/>
              </a:ext>
            </a:extLst>
          </p:cNvPr>
          <p:cNvSpPr/>
          <p:nvPr/>
        </p:nvSpPr>
        <p:spPr>
          <a:xfrm>
            <a:off x="9741540" y="2587151"/>
            <a:ext cx="2078650" cy="1606426"/>
          </a:xfrm>
          <a:prstGeom prst="wedgeRoundRectCallout">
            <a:avLst>
              <a:gd name="adj1" fmla="val 28674"/>
              <a:gd name="adj2" fmla="val -105039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Now match the examples to the uses of conditional structures in the table.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EF4665AB-B7CA-46FF-9DC5-961835ECA84A}"/>
              </a:ext>
            </a:extLst>
          </p:cNvPr>
          <p:cNvSpPr/>
          <p:nvPr/>
        </p:nvSpPr>
        <p:spPr>
          <a:xfrm>
            <a:off x="275336" y="5114366"/>
            <a:ext cx="2790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If you rest a lot, you have more energy.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CACFE436-C53B-4945-8284-DCCD48A9DABC}"/>
              </a:ext>
            </a:extLst>
          </p:cNvPr>
          <p:cNvSpPr/>
          <p:nvPr/>
        </p:nvSpPr>
        <p:spPr>
          <a:xfrm>
            <a:off x="3504132" y="5114366"/>
            <a:ext cx="2790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If she drives to the centre, she</a:t>
            </a:r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’ll have to pay for parking.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79F8E542-DA2E-4263-9D23-4FB4F271F8BB}"/>
              </a:ext>
            </a:extLst>
          </p:cNvPr>
          <p:cNvSpPr/>
          <p:nvPr/>
        </p:nvSpPr>
        <p:spPr>
          <a:xfrm>
            <a:off x="6513980" y="5114365"/>
            <a:ext cx="2790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If Tina studied more, she wouldn’t fail her tests.</a:t>
            </a:r>
          </a:p>
        </p:txBody>
      </p:sp>
      <p:sp>
        <p:nvSpPr>
          <p:cNvPr id="21" name="Google Shape;65;p15">
            <a:extLst>
              <a:ext uri="{FF2B5EF4-FFF2-40B4-BE49-F238E27FC236}">
                <a16:creationId xmlns:a16="http://schemas.microsoft.com/office/drawing/2014/main" xmlns="" id="{1BF5D4C8-2C53-454F-A234-96C06A33604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208 L -0.00039 0.0872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46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625 L -0.00417 0.0949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504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5 3.7037E-7 L -0.0151 -0.172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/>
      <p:bldP spid="14" grpId="0"/>
      <p:bldP spid="14" grpId="1"/>
      <p:bldP spid="15" grpId="0"/>
      <p:bldP spid="16" grpId="0"/>
      <p:bldP spid="16" grpId="1"/>
      <p:bldP spid="17" grpId="0"/>
      <p:bldP spid="19" grpId="0"/>
      <p:bldP spid="19" grpId="1"/>
      <p:bldP spid="23" grpId="0" animBg="1"/>
      <p:bldP spid="6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them?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95" y="664836"/>
            <a:ext cx="1333184" cy="1333184"/>
          </a:xfrm>
          <a:prstGeom prst="rect">
            <a:avLst/>
          </a:prstGeom>
        </p:spPr>
      </p:pic>
      <p:graphicFrame>
        <p:nvGraphicFramePr>
          <p:cNvPr id="18" name="Table 50">
            <a:extLst>
              <a:ext uri="{FF2B5EF4-FFF2-40B4-BE49-F238E27FC236}">
                <a16:creationId xmlns:a16="http://schemas.microsoft.com/office/drawing/2014/main" xmlns="" id="{285AFA70-F88F-4DD8-B62D-DC33B1DCE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769163"/>
              </p:ext>
            </p:extLst>
          </p:nvPr>
        </p:nvGraphicFramePr>
        <p:xfrm>
          <a:off x="450601" y="1034477"/>
          <a:ext cx="9248493" cy="359664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082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2831">
                  <a:extLst>
                    <a:ext uri="{9D8B030D-6E8A-4147-A177-3AD203B41FA5}">
                      <a16:colId xmlns:a16="http://schemas.microsoft.com/office/drawing/2014/main" xmlns="" val="3499143931"/>
                    </a:ext>
                  </a:extLst>
                </a:gridCol>
                <a:gridCol w="3082831">
                  <a:extLst>
                    <a:ext uri="{9D8B030D-6E8A-4147-A177-3AD203B41FA5}">
                      <a16:colId xmlns:a16="http://schemas.microsoft.com/office/drawing/2014/main" xmlns="" val="979752984"/>
                    </a:ext>
                  </a:extLst>
                </a:gridCol>
              </a:tblGrid>
              <a:tr h="292257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zero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conditional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first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conditional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second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conditional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086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 talk about facts or things that are always true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If you rest a lot, you have more energy.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 talk about things that are possible or probable in the future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If she drives to the centre, she’ll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have to pay for parking.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 talk about things that are unlikely or impossible now or in the future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If Tina studied more, she wouldn’t fail her tests.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2316091"/>
                  </a:ext>
                </a:extLst>
              </a:tr>
            </a:tbl>
          </a:graphicData>
        </a:graphic>
      </p:graphicFrame>
      <p:sp>
        <p:nvSpPr>
          <p:cNvPr id="30" name="Rounded Rectangular Callout 29"/>
          <p:cNvSpPr/>
          <p:nvPr/>
        </p:nvSpPr>
        <p:spPr>
          <a:xfrm>
            <a:off x="560305" y="3731252"/>
            <a:ext cx="1777856" cy="745120"/>
          </a:xfrm>
          <a:prstGeom prst="wedgeRoundRectCallout">
            <a:avLst>
              <a:gd name="adj1" fmla="val 56809"/>
              <a:gd name="adj2" fmla="val -37226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This is usually true.</a:t>
            </a:r>
          </a:p>
        </p:txBody>
      </p:sp>
      <p:sp>
        <p:nvSpPr>
          <p:cNvPr id="20" name="Arc 77">
            <a:extLst>
              <a:ext uri="{FF2B5EF4-FFF2-40B4-BE49-F238E27FC236}">
                <a16:creationId xmlns:a16="http://schemas.microsoft.com/office/drawing/2014/main" xmlns="" id="{301BAAD2-B5DF-4EC4-BD29-2F7C1E383BD3}"/>
              </a:ext>
            </a:extLst>
          </p:cNvPr>
          <p:cNvSpPr/>
          <p:nvPr/>
        </p:nvSpPr>
        <p:spPr>
          <a:xfrm rot="14065884" flipV="1">
            <a:off x="-539236" y="1753704"/>
            <a:ext cx="2089380" cy="2242311"/>
          </a:xfrm>
          <a:prstGeom prst="arc">
            <a:avLst>
              <a:gd name="adj1" fmla="val 10656391"/>
              <a:gd name="adj2" fmla="val 12985122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1" name="Rounded Rectangular Callout 29">
            <a:extLst>
              <a:ext uri="{FF2B5EF4-FFF2-40B4-BE49-F238E27FC236}">
                <a16:creationId xmlns:a16="http://schemas.microsoft.com/office/drawing/2014/main" xmlns="" id="{70BF914D-7771-4D68-8E2F-46299CC404C0}"/>
              </a:ext>
            </a:extLst>
          </p:cNvPr>
          <p:cNvSpPr/>
          <p:nvPr/>
        </p:nvSpPr>
        <p:spPr>
          <a:xfrm>
            <a:off x="3880313" y="3444472"/>
            <a:ext cx="2457036" cy="1067760"/>
          </a:xfrm>
          <a:prstGeom prst="wedgeRoundRectCallout">
            <a:avLst>
              <a:gd name="adj1" fmla="val 38802"/>
              <a:gd name="adj2" fmla="val -64851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There is a possibility that this will be true in the future.</a:t>
            </a:r>
          </a:p>
        </p:txBody>
      </p:sp>
      <p:sp>
        <p:nvSpPr>
          <p:cNvPr id="22" name="Arc 77">
            <a:extLst>
              <a:ext uri="{FF2B5EF4-FFF2-40B4-BE49-F238E27FC236}">
                <a16:creationId xmlns:a16="http://schemas.microsoft.com/office/drawing/2014/main" xmlns="" id="{C6AAD517-A948-44F0-8ADF-5C3718B1D403}"/>
              </a:ext>
            </a:extLst>
          </p:cNvPr>
          <p:cNvSpPr/>
          <p:nvPr/>
        </p:nvSpPr>
        <p:spPr>
          <a:xfrm rot="14065884" flipV="1">
            <a:off x="2676470" y="2008039"/>
            <a:ext cx="2089380" cy="2242311"/>
          </a:xfrm>
          <a:prstGeom prst="arc">
            <a:avLst>
              <a:gd name="adj1" fmla="val 12316306"/>
              <a:gd name="adj2" fmla="val 1410974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4" name="Rounded Rectangular Callout 29">
            <a:extLst>
              <a:ext uri="{FF2B5EF4-FFF2-40B4-BE49-F238E27FC236}">
                <a16:creationId xmlns:a16="http://schemas.microsoft.com/office/drawing/2014/main" xmlns="" id="{C4052DBC-7D73-4F32-BFDB-76207B181977}"/>
              </a:ext>
            </a:extLst>
          </p:cNvPr>
          <p:cNvSpPr/>
          <p:nvPr/>
        </p:nvSpPr>
        <p:spPr>
          <a:xfrm>
            <a:off x="6787627" y="3444472"/>
            <a:ext cx="2457036" cy="1067760"/>
          </a:xfrm>
          <a:prstGeom prst="wedgeRoundRectCallout">
            <a:avLst>
              <a:gd name="adj1" fmla="val 40602"/>
              <a:gd name="adj2" fmla="val -68995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This is hypothetical because Tina doesn’t study more.</a:t>
            </a:r>
          </a:p>
        </p:txBody>
      </p:sp>
      <p:sp>
        <p:nvSpPr>
          <p:cNvPr id="27" name="Arc 77">
            <a:extLst>
              <a:ext uri="{FF2B5EF4-FFF2-40B4-BE49-F238E27FC236}">
                <a16:creationId xmlns:a16="http://schemas.microsoft.com/office/drawing/2014/main" xmlns="" id="{869B050D-BA6F-4F92-BBAA-447D9FF870C1}"/>
              </a:ext>
            </a:extLst>
          </p:cNvPr>
          <p:cNvSpPr/>
          <p:nvPr/>
        </p:nvSpPr>
        <p:spPr>
          <a:xfrm rot="14065884" flipV="1">
            <a:off x="5743099" y="2043546"/>
            <a:ext cx="2089380" cy="2242311"/>
          </a:xfrm>
          <a:prstGeom prst="arc">
            <a:avLst>
              <a:gd name="adj1" fmla="val 12559584"/>
              <a:gd name="adj2" fmla="val 1410974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8" name="Rounded Rectangular Callout 29">
            <a:extLst>
              <a:ext uri="{FF2B5EF4-FFF2-40B4-BE49-F238E27FC236}">
                <a16:creationId xmlns:a16="http://schemas.microsoft.com/office/drawing/2014/main" xmlns="" id="{07DB4D90-5253-4B90-81E9-5D8B51C407A2}"/>
              </a:ext>
            </a:extLst>
          </p:cNvPr>
          <p:cNvSpPr/>
          <p:nvPr/>
        </p:nvSpPr>
        <p:spPr>
          <a:xfrm>
            <a:off x="1328417" y="5055804"/>
            <a:ext cx="7566056" cy="1268714"/>
          </a:xfrm>
          <a:prstGeom prst="wedgeRoundRectCallout">
            <a:avLst>
              <a:gd name="adj1" fmla="val 54189"/>
              <a:gd name="adj2" fmla="val -48276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Conditional sentences have two parts (we call these clauses) – the hypothetical clause and the result clause.</a:t>
            </a:r>
            <a:r>
              <a:rPr lang="es-MX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Look…</a:t>
            </a:r>
          </a:p>
          <a:p>
            <a:pPr lvl="0" algn="ctr">
              <a:buSzPct val="25000"/>
            </a:pPr>
            <a:r>
              <a:rPr lang="es-MX" sz="1600" b="1" dirty="0" err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If</a:t>
            </a:r>
            <a:r>
              <a:rPr lang="es-MX" sz="16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Tina </a:t>
            </a:r>
            <a:r>
              <a:rPr lang="es-MX" sz="1600" b="1" dirty="0" err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studied</a:t>
            </a:r>
            <a:r>
              <a:rPr lang="es-MX" sz="16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more, </a:t>
            </a:r>
            <a:r>
              <a:rPr lang="es-MX" sz="1600" b="1" dirty="0" err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she</a:t>
            </a:r>
            <a:r>
              <a:rPr lang="es-MX" sz="16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1600" b="1" dirty="0" err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wouldn</a:t>
            </a:r>
            <a:r>
              <a:rPr lang="en-US" sz="16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’t fail her tests.</a:t>
            </a:r>
          </a:p>
          <a:p>
            <a:pPr lvl="0" algn="ctr">
              <a:buSzPct val="25000"/>
            </a:pPr>
            <a:endParaRPr lang="es-MX" sz="1600"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>
              <a:buSzPct val="25000"/>
            </a:pPr>
            <a:endParaRPr lang="en-US" sz="16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Right Bracket 45">
            <a:extLst>
              <a:ext uri="{FF2B5EF4-FFF2-40B4-BE49-F238E27FC236}">
                <a16:creationId xmlns:a16="http://schemas.microsoft.com/office/drawing/2014/main" xmlns="" id="{2CDD4BDF-DF64-4DF8-A278-650993E92A6D}"/>
              </a:ext>
            </a:extLst>
          </p:cNvPr>
          <p:cNvSpPr/>
          <p:nvPr/>
        </p:nvSpPr>
        <p:spPr>
          <a:xfrm rot="5400000">
            <a:off x="3536649" y="4966098"/>
            <a:ext cx="189126" cy="2221064"/>
          </a:xfrm>
          <a:prstGeom prst="rightBracket">
            <a:avLst/>
          </a:prstGeom>
          <a:ln w="38100">
            <a:solidFill>
              <a:srgbClr val="00B0F0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1" name="Right Bracket 47">
            <a:extLst>
              <a:ext uri="{FF2B5EF4-FFF2-40B4-BE49-F238E27FC236}">
                <a16:creationId xmlns:a16="http://schemas.microsoft.com/office/drawing/2014/main" xmlns="" id="{49B6E10F-BBE4-4D5F-88C1-13DBF05AD244}"/>
              </a:ext>
            </a:extLst>
          </p:cNvPr>
          <p:cNvSpPr/>
          <p:nvPr/>
        </p:nvSpPr>
        <p:spPr>
          <a:xfrm rot="5400000">
            <a:off x="6074948" y="4789955"/>
            <a:ext cx="189126" cy="2573359"/>
          </a:xfrm>
          <a:prstGeom prst="rightBracket">
            <a:avLst/>
          </a:prstGeom>
          <a:ln w="38100">
            <a:solidFill>
              <a:srgbClr val="00B0F0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2" name="TextBox 48">
            <a:extLst>
              <a:ext uri="{FF2B5EF4-FFF2-40B4-BE49-F238E27FC236}">
                <a16:creationId xmlns:a16="http://schemas.microsoft.com/office/drawing/2014/main" xmlns="" id="{706A00EF-5B4B-4AF5-9D21-91FBB9A47172}"/>
              </a:ext>
            </a:extLst>
          </p:cNvPr>
          <p:cNvSpPr txBox="1"/>
          <p:nvPr/>
        </p:nvSpPr>
        <p:spPr>
          <a:xfrm rot="16200000">
            <a:off x="3452370" y="5201347"/>
            <a:ext cx="430887" cy="1494116"/>
          </a:xfrm>
          <a:prstGeom prst="rect">
            <a:avLst/>
          </a:prstGeom>
          <a:noFill/>
          <a:ln>
            <a:noFill/>
          </a:ln>
          <a:effectLst/>
        </p:spPr>
        <p:txBody>
          <a:bodyPr vert="vert"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hypothetical</a:t>
            </a:r>
          </a:p>
        </p:txBody>
      </p:sp>
      <p:sp>
        <p:nvSpPr>
          <p:cNvPr id="33" name="TextBox 49">
            <a:extLst>
              <a:ext uri="{FF2B5EF4-FFF2-40B4-BE49-F238E27FC236}">
                <a16:creationId xmlns:a16="http://schemas.microsoft.com/office/drawing/2014/main" xmlns="" id="{FA935D6E-EB55-488B-9B99-846515904321}"/>
              </a:ext>
            </a:extLst>
          </p:cNvPr>
          <p:cNvSpPr txBox="1"/>
          <p:nvPr/>
        </p:nvSpPr>
        <p:spPr>
          <a:xfrm rot="16200000">
            <a:off x="5963791" y="5307654"/>
            <a:ext cx="430887" cy="1296190"/>
          </a:xfrm>
          <a:prstGeom prst="rect">
            <a:avLst/>
          </a:prstGeom>
          <a:noFill/>
          <a:ln>
            <a:noFill/>
          </a:ln>
          <a:effectLst/>
        </p:spPr>
        <p:txBody>
          <a:bodyPr vert="vert"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  <a:latin typeface="Open Sans" charset="0"/>
                <a:ea typeface="Open Sans" charset="0"/>
                <a:cs typeface="Open Sans" charset="0"/>
              </a:rPr>
              <a:t>result</a:t>
            </a:r>
            <a:endParaRPr lang="en-GB" sz="1600" b="1" dirty="0">
              <a:solidFill>
                <a:srgbClr val="00B0F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4" name="Pentagon 2">
            <a:extLst>
              <a:ext uri="{FF2B5EF4-FFF2-40B4-BE49-F238E27FC236}">
                <a16:creationId xmlns:a16="http://schemas.microsoft.com/office/drawing/2014/main" xmlns="" id="{44C11442-F19C-476C-8838-424B1A23E4C6}"/>
              </a:ext>
            </a:extLst>
          </p:cNvPr>
          <p:cNvSpPr/>
          <p:nvPr/>
        </p:nvSpPr>
        <p:spPr>
          <a:xfrm>
            <a:off x="9289073" y="517426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How do we make sentences in the conditional structures?</a:t>
            </a:r>
          </a:p>
        </p:txBody>
      </p:sp>
      <p:sp>
        <p:nvSpPr>
          <p:cNvPr id="36" name="Rounded Rectangular Callout 29">
            <a:extLst>
              <a:ext uri="{FF2B5EF4-FFF2-40B4-BE49-F238E27FC236}">
                <a16:creationId xmlns:a16="http://schemas.microsoft.com/office/drawing/2014/main" xmlns="" id="{0C2098E2-9A10-42B5-A8BA-FA88C22AE314}"/>
              </a:ext>
            </a:extLst>
          </p:cNvPr>
          <p:cNvSpPr/>
          <p:nvPr/>
        </p:nvSpPr>
        <p:spPr>
          <a:xfrm>
            <a:off x="9753780" y="3036051"/>
            <a:ext cx="2326620" cy="1815704"/>
          </a:xfrm>
          <a:prstGeom prst="wedgeRoundRectCallout">
            <a:avLst>
              <a:gd name="adj1" fmla="val 13980"/>
              <a:gd name="adj2" fmla="val -105311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You can sometimes replace 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if </a:t>
            </a: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with 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when</a:t>
            </a: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, e.g. 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When you rest a lot, you have more energy.</a:t>
            </a:r>
          </a:p>
        </p:txBody>
      </p:sp>
      <p:sp>
        <p:nvSpPr>
          <p:cNvPr id="23" name="Google Shape;65;p15">
            <a:extLst>
              <a:ext uri="{FF2B5EF4-FFF2-40B4-BE49-F238E27FC236}">
                <a16:creationId xmlns:a16="http://schemas.microsoft.com/office/drawing/2014/main" xmlns="" id="{BF65F543-B8E6-4972-9BF8-CE7530C410C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476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0" grpId="0" animBg="1"/>
      <p:bldP spid="21" grpId="0" animBg="1"/>
      <p:bldP spid="22" grpId="0" animBg="1"/>
      <p:bldP spid="24" grpId="0" animBg="1"/>
      <p:bldP spid="27" grpId="0" animBg="1"/>
      <p:bldP spid="28" grpId="0" animBg="1"/>
      <p:bldP spid="29" grpId="0" animBg="1"/>
      <p:bldP spid="31" grpId="0" animBg="1"/>
      <p:bldP spid="32" grpId="0"/>
      <p:bldP spid="33" grpId="0"/>
      <p:bldP spid="34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sentences in the conditional structures?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169" y="4653773"/>
            <a:ext cx="1333184" cy="1333184"/>
          </a:xfrm>
          <a:prstGeom prst="rect">
            <a:avLst/>
          </a:prstGeom>
        </p:spPr>
      </p:pic>
      <p:sp>
        <p:nvSpPr>
          <p:cNvPr id="23" name="Rounded Rectangular Callout 29">
            <a:extLst>
              <a:ext uri="{FF2B5EF4-FFF2-40B4-BE49-F238E27FC236}">
                <a16:creationId xmlns:a16="http://schemas.microsoft.com/office/drawing/2014/main" xmlns="" id="{826BF124-BDAB-4352-99BA-2854D444BB08}"/>
              </a:ext>
            </a:extLst>
          </p:cNvPr>
          <p:cNvSpPr/>
          <p:nvPr/>
        </p:nvSpPr>
        <p:spPr>
          <a:xfrm>
            <a:off x="275336" y="4590030"/>
            <a:ext cx="2485619" cy="1606426"/>
          </a:xfrm>
          <a:prstGeom prst="wedgeRoundRectCallout">
            <a:avLst>
              <a:gd name="adj1" fmla="val 56132"/>
              <a:gd name="adj2" fmla="val -24966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Look at the table again. Match these structures to the examples.</a:t>
            </a:r>
          </a:p>
        </p:txBody>
      </p:sp>
      <p:graphicFrame>
        <p:nvGraphicFramePr>
          <p:cNvPr id="20" name="Table 50">
            <a:extLst>
              <a:ext uri="{FF2B5EF4-FFF2-40B4-BE49-F238E27FC236}">
                <a16:creationId xmlns:a16="http://schemas.microsoft.com/office/drawing/2014/main" xmlns="" id="{04EAA0AD-8721-4C43-B112-ABCB33668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58305"/>
              </p:ext>
            </p:extLst>
          </p:nvPr>
        </p:nvGraphicFramePr>
        <p:xfrm>
          <a:off x="275336" y="1630680"/>
          <a:ext cx="11682204" cy="2666147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894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4068">
                  <a:extLst>
                    <a:ext uri="{9D8B030D-6E8A-4147-A177-3AD203B41FA5}">
                      <a16:colId xmlns:a16="http://schemas.microsoft.com/office/drawing/2014/main" xmlns="" val="3499143931"/>
                    </a:ext>
                  </a:extLst>
                </a:gridCol>
                <a:gridCol w="3894068">
                  <a:extLst>
                    <a:ext uri="{9D8B030D-6E8A-4147-A177-3AD203B41FA5}">
                      <a16:colId xmlns:a16="http://schemas.microsoft.com/office/drawing/2014/main" xmlns="" val="979752984"/>
                    </a:ext>
                  </a:extLst>
                </a:gridCol>
              </a:tblGrid>
              <a:tr h="292257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zero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conditional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first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conditional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second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conditional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086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 talk about facts or things that are always true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If you rest a lot, you have more energy.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 talk about things that are possible or probable in the future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If she drives to the centre, she’ll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have to pay for parking.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 talk about things that are unlikely or impossible now or in the future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If Tina studied more, she wouldn’t fail her tests.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2316091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8CA1693-E5FF-4FD6-85A0-575CFC5BE8D8}"/>
              </a:ext>
            </a:extLst>
          </p:cNvPr>
          <p:cNvSpPr/>
          <p:nvPr/>
        </p:nvSpPr>
        <p:spPr>
          <a:xfrm>
            <a:off x="4837035" y="5252092"/>
            <a:ext cx="2962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If</a:t>
            </a:r>
            <a:r>
              <a:rPr lang="en-GB" sz="20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+ present, + present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7589BDD7-7B75-4833-A921-9E63A932FD45}"/>
              </a:ext>
            </a:extLst>
          </p:cNvPr>
          <p:cNvSpPr/>
          <p:nvPr/>
        </p:nvSpPr>
        <p:spPr>
          <a:xfrm>
            <a:off x="4850692" y="5767590"/>
            <a:ext cx="3322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If</a:t>
            </a:r>
            <a:r>
              <a:rPr lang="en-GB" sz="20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+ present, + </a:t>
            </a:r>
            <a:r>
              <a:rPr lang="en-GB" sz="2000" b="1" i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will</a:t>
            </a:r>
            <a:r>
              <a:rPr lang="en-GB" sz="20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+ infinitive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0E1204B5-F3FA-425B-80E3-A4A783ADFE65}"/>
              </a:ext>
            </a:extLst>
          </p:cNvPr>
          <p:cNvSpPr/>
          <p:nvPr/>
        </p:nvSpPr>
        <p:spPr>
          <a:xfrm>
            <a:off x="4850692" y="4497091"/>
            <a:ext cx="3830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If</a:t>
            </a:r>
            <a:r>
              <a:rPr lang="en-GB" sz="20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+ past simple, + </a:t>
            </a:r>
            <a:r>
              <a:rPr lang="en-GB" sz="2000" b="1" i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would</a:t>
            </a:r>
            <a:r>
              <a:rPr lang="en-GB" sz="20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+ infinitive</a:t>
            </a:r>
          </a:p>
        </p:txBody>
      </p:sp>
      <p:sp>
        <p:nvSpPr>
          <p:cNvPr id="11" name="Google Shape;65;p15">
            <a:extLst>
              <a:ext uri="{FF2B5EF4-FFF2-40B4-BE49-F238E27FC236}">
                <a16:creationId xmlns:a16="http://schemas.microsoft.com/office/drawing/2014/main" xmlns="" id="{A2BB146A-71C8-4521-8B8A-F265DCCA509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0476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3694 -0.2342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04492 -0.336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00208 L 0.26432 -0.1416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  <p:bldP spid="4" grpId="1"/>
      <p:bldP spid="21" grpId="0"/>
      <p:bldP spid="21" grpId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sentences in the conditional structures?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0" y="4653773"/>
            <a:ext cx="1333184" cy="1333184"/>
          </a:xfrm>
          <a:prstGeom prst="rect">
            <a:avLst/>
          </a:prstGeom>
        </p:spPr>
      </p:pic>
      <p:sp>
        <p:nvSpPr>
          <p:cNvPr id="23" name="Rounded Rectangular Callout 29">
            <a:extLst>
              <a:ext uri="{FF2B5EF4-FFF2-40B4-BE49-F238E27FC236}">
                <a16:creationId xmlns:a16="http://schemas.microsoft.com/office/drawing/2014/main" xmlns="" id="{826BF124-BDAB-4352-99BA-2854D444BB08}"/>
              </a:ext>
            </a:extLst>
          </p:cNvPr>
          <p:cNvSpPr/>
          <p:nvPr/>
        </p:nvSpPr>
        <p:spPr>
          <a:xfrm>
            <a:off x="1882066" y="4602306"/>
            <a:ext cx="6409678" cy="1677356"/>
          </a:xfrm>
          <a:prstGeom prst="wedgeRoundRectCallout">
            <a:avLst>
              <a:gd name="adj1" fmla="val -55514"/>
              <a:gd name="adj2" fmla="val 14441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The result clause can also come before the hypothetical clause, but then you omit the comma. Look…</a:t>
            </a:r>
          </a:p>
          <a:p>
            <a:pPr lvl="0" algn="ctr">
              <a:buSzPct val="25000"/>
            </a:pPr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She will have to pay for parking if she drives to the </a:t>
            </a:r>
            <a:r>
              <a:rPr lang="en-US" sz="1600" b="1" dirty="0" err="1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centre</a:t>
            </a:r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.</a:t>
            </a:r>
          </a:p>
          <a:p>
            <a:pPr algn="ctr">
              <a:buSzPct val="25000"/>
            </a:pPr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You have more energy if you rest a lot.</a:t>
            </a:r>
          </a:p>
          <a:p>
            <a:pPr algn="ctr">
              <a:buSzPct val="25000"/>
            </a:pPr>
            <a:r>
              <a:rPr lang="en-US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Tina wouldn’t fail her tests if she studied more.</a:t>
            </a:r>
            <a:endParaRPr lang="en-GB" sz="1600" b="1" dirty="0">
              <a:solidFill>
                <a:srgbClr val="00206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graphicFrame>
        <p:nvGraphicFramePr>
          <p:cNvPr id="20" name="Table 50">
            <a:extLst>
              <a:ext uri="{FF2B5EF4-FFF2-40B4-BE49-F238E27FC236}">
                <a16:creationId xmlns:a16="http://schemas.microsoft.com/office/drawing/2014/main" xmlns="" id="{04EAA0AD-8721-4C43-B112-ABCB33668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340886"/>
              </p:ext>
            </p:extLst>
          </p:nvPr>
        </p:nvGraphicFramePr>
        <p:xfrm>
          <a:off x="275336" y="1630680"/>
          <a:ext cx="11682204" cy="2666147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894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4068">
                  <a:extLst>
                    <a:ext uri="{9D8B030D-6E8A-4147-A177-3AD203B41FA5}">
                      <a16:colId xmlns:a16="http://schemas.microsoft.com/office/drawing/2014/main" xmlns="" val="3499143931"/>
                    </a:ext>
                  </a:extLst>
                </a:gridCol>
                <a:gridCol w="3894068">
                  <a:extLst>
                    <a:ext uri="{9D8B030D-6E8A-4147-A177-3AD203B41FA5}">
                      <a16:colId xmlns:a16="http://schemas.microsoft.com/office/drawing/2014/main" xmlns="" val="979752984"/>
                    </a:ext>
                  </a:extLst>
                </a:gridCol>
              </a:tblGrid>
              <a:tr h="292257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zero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conditional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first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conditional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second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conditional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086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 talk about facts or things that are always true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If you rest a lot, you have more energy.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 talk about things that are possible or probable in the future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If she drives to the centre, she’ll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have to pay for parking.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to talk about things that are unlikely or impossible now or in the future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If Tina studied more, she wouldn’t fail her tests.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2316091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8CA1693-E5FF-4FD6-85A0-575CFC5BE8D8}"/>
              </a:ext>
            </a:extLst>
          </p:cNvPr>
          <p:cNvSpPr/>
          <p:nvPr/>
        </p:nvSpPr>
        <p:spPr>
          <a:xfrm>
            <a:off x="275336" y="3719651"/>
            <a:ext cx="2962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If</a:t>
            </a:r>
            <a:r>
              <a:rPr lang="en-GB" sz="20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+ present, + present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7589BDD7-7B75-4833-A921-9E63A932FD45}"/>
              </a:ext>
            </a:extLst>
          </p:cNvPr>
          <p:cNvSpPr/>
          <p:nvPr/>
        </p:nvSpPr>
        <p:spPr>
          <a:xfrm>
            <a:off x="4289532" y="3602758"/>
            <a:ext cx="3322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If</a:t>
            </a:r>
            <a:r>
              <a:rPr lang="en-GB" sz="20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+ present, + </a:t>
            </a:r>
            <a:r>
              <a:rPr lang="en-GB" sz="2000" b="1" i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will</a:t>
            </a:r>
            <a:r>
              <a:rPr lang="en-GB" sz="20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+ infinitive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0E1204B5-F3FA-425B-80E3-A4A783ADFE65}"/>
              </a:ext>
            </a:extLst>
          </p:cNvPr>
          <p:cNvSpPr/>
          <p:nvPr/>
        </p:nvSpPr>
        <p:spPr>
          <a:xfrm>
            <a:off x="8173329" y="3601228"/>
            <a:ext cx="3830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If</a:t>
            </a:r>
            <a:r>
              <a:rPr lang="en-GB" sz="20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+ past simple, + </a:t>
            </a:r>
            <a:r>
              <a:rPr lang="en-GB" sz="2000" b="1" i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would</a:t>
            </a:r>
            <a:r>
              <a:rPr lang="en-GB" sz="20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+ infinitive</a:t>
            </a:r>
          </a:p>
        </p:txBody>
      </p:sp>
      <p:sp>
        <p:nvSpPr>
          <p:cNvPr id="11" name="Rounded Rectangular Callout 29">
            <a:extLst>
              <a:ext uri="{FF2B5EF4-FFF2-40B4-BE49-F238E27FC236}">
                <a16:creationId xmlns:a16="http://schemas.microsoft.com/office/drawing/2014/main" xmlns="" id="{DE1AE3EC-9D9E-4722-BFF8-64D5364167AD}"/>
              </a:ext>
            </a:extLst>
          </p:cNvPr>
          <p:cNvSpPr/>
          <p:nvPr/>
        </p:nvSpPr>
        <p:spPr>
          <a:xfrm>
            <a:off x="8468485" y="4402159"/>
            <a:ext cx="3322636" cy="918206"/>
          </a:xfrm>
          <a:prstGeom prst="wedgeRoundRectCallout">
            <a:avLst>
              <a:gd name="adj1" fmla="val -56913"/>
              <a:gd name="adj2" fmla="val -3517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We often use the contracted forms 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’ll </a:t>
            </a: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or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won’t, </a:t>
            </a: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’d </a:t>
            </a: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or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wouldn’t.</a:t>
            </a:r>
            <a:endParaRPr lang="en-US" sz="16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Pentagon 2">
            <a:extLst>
              <a:ext uri="{FF2B5EF4-FFF2-40B4-BE49-F238E27FC236}">
                <a16:creationId xmlns:a16="http://schemas.microsoft.com/office/drawing/2014/main" xmlns="" id="{0A232670-A828-438E-9522-8F5D31F7FE42}"/>
              </a:ext>
            </a:extLst>
          </p:cNvPr>
          <p:cNvSpPr/>
          <p:nvPr/>
        </p:nvSpPr>
        <p:spPr>
          <a:xfrm>
            <a:off x="8999794" y="5445769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Let’s </a:t>
            </a:r>
            <a:r>
              <a:rPr lang="en-US" sz="1600" dirty="0" err="1">
                <a:latin typeface="Open Sans"/>
                <a:ea typeface="Open Sans"/>
                <a:cs typeface="Open Sans"/>
                <a:sym typeface="Open Sans"/>
              </a:rPr>
              <a:t>practise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</p:txBody>
      </p:sp>
      <p:sp>
        <p:nvSpPr>
          <p:cNvPr id="14" name="Google Shape;65;p15">
            <a:extLst>
              <a:ext uri="{FF2B5EF4-FFF2-40B4-BE49-F238E27FC236}">
                <a16:creationId xmlns:a16="http://schemas.microsoft.com/office/drawing/2014/main" xmlns="" id="{998F7BCB-53FE-458D-BA2A-2EAA15A1650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05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819783" y="4201121"/>
            <a:ext cx="10058400" cy="48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ans Symbols"/>
              <a:buNone/>
            </a:pPr>
            <a:endParaRPr sz="1600" i="1" dirty="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514983" y="4795880"/>
            <a:ext cx="10058400" cy="48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endParaRPr sz="1600" i="1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982" y="1277352"/>
            <a:ext cx="1142996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If it………………….</a:t>
            </a:r>
            <a:r>
              <a:rPr lang="en-US" sz="1600" dirty="0"/>
              <a:t>(get) very cold, water…………………………(freeze).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They……………………………………(go) to the doctor if Lily……………………………(have) a headache again tomorrow.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If Mike………………………………(call), ……………………………..(you/tell) him I have already left, please?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Sophie ……………………………..(not make) the cake if she………………………….(not want) to do it.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When you………………………..(enter) the airport, you………………………(be) allowed to stop outside the terminal building.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If I……………………………(see) a wild cat, I think I……………………………………(be) really frightened.</a:t>
            </a:r>
          </a:p>
          <a:p>
            <a:pPr marL="342900" indent="-342900">
              <a:buAutoNum type="arabicPeriod"/>
            </a:pPr>
            <a:endParaRPr lang="en-GB" sz="1600" dirty="0"/>
          </a:p>
        </p:txBody>
      </p:sp>
      <p:sp>
        <p:nvSpPr>
          <p:cNvPr id="29" name="Shape 81"/>
          <p:cNvSpPr txBox="1">
            <a:spLocks/>
          </p:cNvSpPr>
          <p:nvPr/>
        </p:nvSpPr>
        <p:spPr>
          <a:xfrm>
            <a:off x="450601" y="229388"/>
            <a:ext cx="6749127" cy="7981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  <a:buFont typeface="Rokkitt"/>
              <a:buNone/>
            </a:pPr>
            <a:r>
              <a:rPr lang="en-US" sz="4400" b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Practice activities</a:t>
            </a:r>
            <a:endParaRPr lang="en-US" sz="4400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Shape 82"/>
          <p:cNvSpPr txBox="1">
            <a:spLocks/>
          </p:cNvSpPr>
          <p:nvPr/>
        </p:nvSpPr>
        <p:spPr>
          <a:xfrm>
            <a:off x="464551" y="905812"/>
            <a:ext cx="11480401" cy="414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spcAft>
                <a:spcPts val="0"/>
              </a:spcAft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Complete the gaps to create conditional sentences.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25000"/>
              <a:buNone/>
            </a:pPr>
            <a:endParaRPr lang="en-US" sz="2000" b="1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1ACEE55-5D78-4F97-A482-C2005A6E6238}"/>
              </a:ext>
            </a:extLst>
          </p:cNvPr>
          <p:cNvSpPr/>
          <p:nvPr/>
        </p:nvSpPr>
        <p:spPr>
          <a:xfrm>
            <a:off x="1633973" y="1409250"/>
            <a:ext cx="606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gets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59C7E9C7-6A79-4982-97C0-FED8180426BC}"/>
              </a:ext>
            </a:extLst>
          </p:cNvPr>
          <p:cNvSpPr/>
          <p:nvPr/>
        </p:nvSpPr>
        <p:spPr>
          <a:xfrm>
            <a:off x="5241055" y="1401806"/>
            <a:ext cx="891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freezes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77FD311B-AF32-4F88-9B6B-FD03A8125FCE}"/>
              </a:ext>
            </a:extLst>
          </p:cNvPr>
          <p:cNvSpPr/>
          <p:nvPr/>
        </p:nvSpPr>
        <p:spPr>
          <a:xfrm>
            <a:off x="2240229" y="2143409"/>
            <a:ext cx="1050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’ll/will go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9ECF2700-6D83-4DD7-9E67-FFD9160CFEF5}"/>
              </a:ext>
            </a:extLst>
          </p:cNvPr>
          <p:cNvSpPr/>
          <p:nvPr/>
        </p:nvSpPr>
        <p:spPr>
          <a:xfrm>
            <a:off x="6896600" y="2138691"/>
            <a:ext cx="537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has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A4E2A653-26D9-4B00-9090-39653762D2FD}"/>
              </a:ext>
            </a:extLst>
          </p:cNvPr>
          <p:cNvSpPr/>
          <p:nvPr/>
        </p:nvSpPr>
        <p:spPr>
          <a:xfrm>
            <a:off x="2240229" y="2862385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calls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BC8885EE-10F1-42CC-87BA-C2B0E92A38D6}"/>
              </a:ext>
            </a:extLst>
          </p:cNvPr>
          <p:cNvSpPr/>
          <p:nvPr/>
        </p:nvSpPr>
        <p:spPr>
          <a:xfrm>
            <a:off x="4861228" y="2868202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will you tell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961E9048-F9C4-43E6-9F4B-BCE815A843EC}"/>
              </a:ext>
            </a:extLst>
          </p:cNvPr>
          <p:cNvSpPr/>
          <p:nvPr/>
        </p:nvSpPr>
        <p:spPr>
          <a:xfrm>
            <a:off x="1598259" y="3595429"/>
            <a:ext cx="2202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wouldn’t/won’t make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A4F0E475-61FE-4627-A469-9B00CFA38524}"/>
              </a:ext>
            </a:extLst>
          </p:cNvPr>
          <p:cNvSpPr/>
          <p:nvPr/>
        </p:nvSpPr>
        <p:spPr>
          <a:xfrm>
            <a:off x="6270738" y="3601925"/>
            <a:ext cx="2053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didn’t/doesn’t want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C2B6DF56-9DF0-4C44-82B2-BB794FCA39C1}"/>
              </a:ext>
            </a:extLst>
          </p:cNvPr>
          <p:cNvSpPr/>
          <p:nvPr/>
        </p:nvSpPr>
        <p:spPr>
          <a:xfrm>
            <a:off x="2350034" y="4328781"/>
            <a:ext cx="686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enter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94E6840F-F98C-4DEB-88E2-98D188640C96}"/>
              </a:ext>
            </a:extLst>
          </p:cNvPr>
          <p:cNvSpPr/>
          <p:nvPr/>
        </p:nvSpPr>
        <p:spPr>
          <a:xfrm>
            <a:off x="5889405" y="4356952"/>
            <a:ext cx="1632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aren’t/won’t be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A687E671-DFDF-44FC-B766-0E73C19E83A8}"/>
              </a:ext>
            </a:extLst>
          </p:cNvPr>
          <p:cNvSpPr/>
          <p:nvPr/>
        </p:nvSpPr>
        <p:spPr>
          <a:xfrm>
            <a:off x="1384378" y="5318084"/>
            <a:ext cx="9717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saw/see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76EF09E7-695C-4F07-8B86-1654243169A1}"/>
              </a:ext>
            </a:extLst>
          </p:cNvPr>
          <p:cNvSpPr/>
          <p:nvPr/>
        </p:nvSpPr>
        <p:spPr>
          <a:xfrm>
            <a:off x="6486575" y="5322046"/>
            <a:ext cx="1465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would/will be</a:t>
            </a:r>
          </a:p>
        </p:txBody>
      </p:sp>
      <p:pic>
        <p:nvPicPr>
          <p:cNvPr id="42" name="Picture 34">
            <a:extLst>
              <a:ext uri="{FF2B5EF4-FFF2-40B4-BE49-F238E27FC236}">
                <a16:creationId xmlns:a16="http://schemas.microsoft.com/office/drawing/2014/main" xmlns="" id="{FD7C50D6-DFC3-4CCB-A2A4-43F9A7CEC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190" y="387656"/>
            <a:ext cx="1590567" cy="1590567"/>
          </a:xfrm>
          <a:prstGeom prst="rect">
            <a:avLst/>
          </a:prstGeom>
        </p:spPr>
      </p:pic>
      <p:sp>
        <p:nvSpPr>
          <p:cNvPr id="43" name="Rounded Rectangular Callout 29">
            <a:extLst>
              <a:ext uri="{FF2B5EF4-FFF2-40B4-BE49-F238E27FC236}">
                <a16:creationId xmlns:a16="http://schemas.microsoft.com/office/drawing/2014/main" xmlns="" id="{83AC5B0C-0AC8-4BA7-8A42-68EE2F52BBFB}"/>
              </a:ext>
            </a:extLst>
          </p:cNvPr>
          <p:cNvSpPr/>
          <p:nvPr/>
        </p:nvSpPr>
        <p:spPr>
          <a:xfrm>
            <a:off x="10166520" y="5715963"/>
            <a:ext cx="1790572" cy="959866"/>
          </a:xfrm>
          <a:prstGeom prst="wedgeRoundRectCallout">
            <a:avLst>
              <a:gd name="adj1" fmla="val -2003"/>
              <a:gd name="adj2" fmla="val -66537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The answers here depend on the context.</a:t>
            </a:r>
          </a:p>
        </p:txBody>
      </p:sp>
      <p:sp>
        <p:nvSpPr>
          <p:cNvPr id="45" name="Arc 77">
            <a:extLst>
              <a:ext uri="{FF2B5EF4-FFF2-40B4-BE49-F238E27FC236}">
                <a16:creationId xmlns:a16="http://schemas.microsoft.com/office/drawing/2014/main" xmlns="" id="{CB544A22-069C-46F6-8C03-C5F4D99167D8}"/>
              </a:ext>
            </a:extLst>
          </p:cNvPr>
          <p:cNvSpPr/>
          <p:nvPr/>
        </p:nvSpPr>
        <p:spPr>
          <a:xfrm rot="11187317" flipV="1">
            <a:off x="5728413" y="5757333"/>
            <a:ext cx="4842612" cy="1129048"/>
          </a:xfrm>
          <a:prstGeom prst="arc">
            <a:avLst>
              <a:gd name="adj1" fmla="val 11259279"/>
              <a:gd name="adj2" fmla="val 1790776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5" name="Arc 77">
            <a:extLst>
              <a:ext uri="{FF2B5EF4-FFF2-40B4-BE49-F238E27FC236}">
                <a16:creationId xmlns:a16="http://schemas.microsoft.com/office/drawing/2014/main" xmlns="" id="{CB544A22-069C-46F6-8C03-C5F4D99167D8}"/>
              </a:ext>
            </a:extLst>
          </p:cNvPr>
          <p:cNvSpPr/>
          <p:nvPr/>
        </p:nvSpPr>
        <p:spPr>
          <a:xfrm rot="12183167" flipV="1">
            <a:off x="5872221" y="4018484"/>
            <a:ext cx="4765127" cy="2357459"/>
          </a:xfrm>
          <a:prstGeom prst="arc">
            <a:avLst>
              <a:gd name="adj1" fmla="val 11259279"/>
              <a:gd name="adj2" fmla="val 1790776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6" name="Arc 77">
            <a:extLst>
              <a:ext uri="{FF2B5EF4-FFF2-40B4-BE49-F238E27FC236}">
                <a16:creationId xmlns:a16="http://schemas.microsoft.com/office/drawing/2014/main" xmlns="" id="{CB544A22-069C-46F6-8C03-C5F4D99167D8}"/>
              </a:ext>
            </a:extLst>
          </p:cNvPr>
          <p:cNvSpPr/>
          <p:nvPr/>
        </p:nvSpPr>
        <p:spPr>
          <a:xfrm rot="11845256" flipV="1">
            <a:off x="5849835" y="5029934"/>
            <a:ext cx="4842612" cy="1129048"/>
          </a:xfrm>
          <a:prstGeom prst="arc">
            <a:avLst>
              <a:gd name="adj1" fmla="val 11259279"/>
              <a:gd name="adj2" fmla="val 1982036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Google Shape;65;p15">
            <a:extLst>
              <a:ext uri="{FF2B5EF4-FFF2-40B4-BE49-F238E27FC236}">
                <a16:creationId xmlns:a16="http://schemas.microsoft.com/office/drawing/2014/main" xmlns="" id="{C482E256-0E3C-4949-B98A-B7D5BD9DECB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 animBg="1"/>
      <p:bldP spid="45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4046</TotalTime>
  <Words>878</Words>
  <Application>Microsoft Office PowerPoint</Application>
  <PresentationFormat>Niestandardowy</PresentationFormat>
  <Paragraphs>149</Paragraphs>
  <Slides>7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9" baseType="lpstr">
      <vt:lpstr>Simple Light</vt:lpstr>
      <vt:lpstr>Pearson</vt:lpstr>
      <vt:lpstr>Grammar B1 conditional structures</vt:lpstr>
      <vt:lpstr>There are different types of conditional structures used for different contexts.</vt:lpstr>
      <vt:lpstr>Function: When do we use them?</vt:lpstr>
      <vt:lpstr>Function: When do we use them?</vt:lpstr>
      <vt:lpstr>Form: How do we make sentences in the conditional structures?</vt:lpstr>
      <vt:lpstr>Form: How do we make sentences in the conditional structures?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Emphatic structures</dc:title>
  <dc:creator>Louise Manicolo</dc:creator>
  <cp:lastModifiedBy>Admin</cp:lastModifiedBy>
  <cp:revision>116</cp:revision>
  <dcterms:modified xsi:type="dcterms:W3CDTF">2021-02-23T21:08:23Z</dcterms:modified>
</cp:coreProperties>
</file>