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305" r:id="rId3"/>
    <p:sldId id="302" r:id="rId4"/>
    <p:sldId id="273" r:id="rId5"/>
    <p:sldId id="257" r:id="rId6"/>
    <p:sldId id="274" r:id="rId7"/>
    <p:sldId id="258" r:id="rId8"/>
    <p:sldId id="299" r:id="rId9"/>
    <p:sldId id="276" r:id="rId10"/>
    <p:sldId id="259" r:id="rId11"/>
    <p:sldId id="275" r:id="rId12"/>
    <p:sldId id="260" r:id="rId13"/>
    <p:sldId id="277" r:id="rId14"/>
    <p:sldId id="261" r:id="rId15"/>
    <p:sldId id="278" r:id="rId16"/>
    <p:sldId id="279" r:id="rId17"/>
    <p:sldId id="300" r:id="rId18"/>
    <p:sldId id="306" r:id="rId19"/>
    <p:sldId id="285" r:id="rId20"/>
    <p:sldId id="304" r:id="rId21"/>
    <p:sldId id="295" r:id="rId22"/>
    <p:sldId id="268" r:id="rId23"/>
    <p:sldId id="280" r:id="rId24"/>
    <p:sldId id="262" r:id="rId25"/>
    <p:sldId id="264" r:id="rId26"/>
    <p:sldId id="265" r:id="rId27"/>
    <p:sldId id="266" r:id="rId28"/>
    <p:sldId id="272" r:id="rId29"/>
    <p:sldId id="307" r:id="rId30"/>
    <p:sldId id="308" r:id="rId31"/>
    <p:sldId id="309" r:id="rId32"/>
    <p:sldId id="312" r:id="rId33"/>
    <p:sldId id="296" r:id="rId34"/>
    <p:sldId id="269" r:id="rId35"/>
    <p:sldId id="270" r:id="rId36"/>
    <p:sldId id="301" r:id="rId37"/>
    <p:sldId id="281" r:id="rId38"/>
    <p:sldId id="282" r:id="rId39"/>
    <p:sldId id="283" r:id="rId40"/>
    <p:sldId id="303" r:id="rId41"/>
    <p:sldId id="286" r:id="rId42"/>
    <p:sldId id="310" r:id="rId43"/>
    <p:sldId id="311" r:id="rId44"/>
    <p:sldId id="287" r:id="rId45"/>
    <p:sldId id="288" r:id="rId46"/>
    <p:sldId id="297" r:id="rId47"/>
    <p:sldId id="298" r:id="rId48"/>
    <p:sldId id="290" r:id="rId49"/>
    <p:sldId id="291" r:id="rId50"/>
    <p:sldId id="292" r:id="rId51"/>
    <p:sldId id="293" r:id="rId52"/>
    <p:sldId id="294" r:id="rId53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5" autoAdjust="0"/>
    <p:restoredTop sz="94660"/>
  </p:normalViewPr>
  <p:slideViewPr>
    <p:cSldViewPr>
      <p:cViewPr varScale="1">
        <p:scale>
          <a:sx n="66" d="100"/>
          <a:sy n="66" d="100"/>
        </p:scale>
        <p:origin x="1268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vná spojnica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k-SK" smtClean="0"/>
              <a:t>Upravte štýl predlohy podnadpisov</a:t>
            </a:r>
            <a:endParaRPr kumimoji="0" lang="en-US"/>
          </a:p>
        </p:txBody>
      </p:sp>
      <p:sp>
        <p:nvSpPr>
          <p:cNvPr id="16" name="Zástupný symbol dátumu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2BD6C-FC47-4AFA-A558-75E20ACA3A29}" type="datetimeFigureOut">
              <a:rPr lang="sk-SK" smtClean="0"/>
              <a:pPr/>
              <a:t>25. 3. 2022</a:t>
            </a:fld>
            <a:endParaRPr lang="sk-SK"/>
          </a:p>
        </p:txBody>
      </p:sp>
      <p:sp>
        <p:nvSpPr>
          <p:cNvPr id="2" name="Zástupný symbol päty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5" name="Zástupný symbol čísla snímky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5D295375-1927-49E6-A7B6-42D929E2BC31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2BD6C-FC47-4AFA-A558-75E20ACA3A29}" type="datetimeFigureOut">
              <a:rPr lang="sk-SK" smtClean="0"/>
              <a:pPr/>
              <a:t>25. 3. 2022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5375-1927-49E6-A7B6-42D929E2BC31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2BD6C-FC47-4AFA-A558-75E20ACA3A29}" type="datetimeFigureOut">
              <a:rPr lang="sk-SK" smtClean="0"/>
              <a:pPr/>
              <a:t>25. 3. 2022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5375-1927-49E6-A7B6-42D929E2BC31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27" name="Zástupný symbol obsahu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25" name="Zástupný symbol dátumu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2BD6C-FC47-4AFA-A558-75E20ACA3A29}" type="datetimeFigureOut">
              <a:rPr lang="sk-SK" smtClean="0"/>
              <a:pPr/>
              <a:t>25. 3. 2022</a:t>
            </a:fld>
            <a:endParaRPr lang="sk-SK"/>
          </a:p>
        </p:txBody>
      </p:sp>
      <p:sp>
        <p:nvSpPr>
          <p:cNvPr id="19" name="Zástupný symbol päty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sk-SK"/>
          </a:p>
        </p:txBody>
      </p:sp>
      <p:sp>
        <p:nvSpPr>
          <p:cNvPr id="16" name="Zástupný symbol čísla snímky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5D295375-1927-49E6-A7B6-42D929E2BC31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vná spojnica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textu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19" name="Zástupný symbol dátumu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2BD6C-FC47-4AFA-A558-75E20ACA3A29}" type="datetimeFigureOut">
              <a:rPr lang="sk-SK" smtClean="0"/>
              <a:pPr/>
              <a:t>25. 3. 2022</a:t>
            </a:fld>
            <a:endParaRPr lang="sk-SK"/>
          </a:p>
        </p:txBody>
      </p:sp>
      <p:sp>
        <p:nvSpPr>
          <p:cNvPr id="11" name="Zástupný symbol päty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6" name="Zástupný symbol čísla snímky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5375-1927-49E6-A7B6-42D929E2BC31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14" name="Zástupný symbol obsahu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3" name="Zástupný symbol obsahu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21" name="Zástupný symbol dátumu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2BD6C-FC47-4AFA-A558-75E20ACA3A29}" type="datetimeFigureOut">
              <a:rPr lang="sk-SK" smtClean="0"/>
              <a:pPr/>
              <a:t>25. 3. 2022</a:t>
            </a:fld>
            <a:endParaRPr lang="sk-SK"/>
          </a:p>
        </p:txBody>
      </p:sp>
      <p:sp>
        <p:nvSpPr>
          <p:cNvPr id="10" name="Zástupný symbol päty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1" name="Zástupný symbol čísla snímky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5375-1927-49E6-A7B6-42D929E2BC31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13" name="Zástupný symbol textu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25" name="Zástupný symbol textu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28" name="Zástupný symbol obsahu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0" name="Zástupný symbol dátumu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2BD6C-FC47-4AFA-A558-75E20ACA3A29}" type="datetimeFigureOut">
              <a:rPr lang="sk-SK" smtClean="0"/>
              <a:pPr/>
              <a:t>25. 3. 2022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5D295375-1927-49E6-A7B6-42D929E2BC31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1" name="Rovná spojnica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12" name="Zástupný symbol dátumu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2BD6C-FC47-4AFA-A558-75E20ACA3A29}" type="datetimeFigureOut">
              <a:rPr lang="sk-SK" smtClean="0"/>
              <a:pPr/>
              <a:t>25. 3. 2022</a:t>
            </a:fld>
            <a:endParaRPr lang="sk-SK"/>
          </a:p>
        </p:txBody>
      </p:sp>
      <p:sp>
        <p:nvSpPr>
          <p:cNvPr id="21" name="Zástupný symbol päty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5375-1927-49E6-A7B6-42D929E2BC31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2BD6C-FC47-4AFA-A558-75E20ACA3A29}" type="datetimeFigureOut">
              <a:rPr lang="sk-SK" smtClean="0"/>
              <a:pPr/>
              <a:t>25. 3. 2022</a:t>
            </a:fld>
            <a:endParaRPr lang="sk-SK"/>
          </a:p>
        </p:txBody>
      </p:sp>
      <p:sp>
        <p:nvSpPr>
          <p:cNvPr id="24" name="Zástupný symbol päty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5375-1927-49E6-A7B6-42D929E2BC31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vná spojnica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26" name="Zástupný symbol textu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14" name="Zástupný symbol obsahu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25" name="Zástupný symbol dátumu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2BD6C-FC47-4AFA-A558-75E20ACA3A29}" type="datetimeFigureOut">
              <a:rPr lang="sk-SK" smtClean="0"/>
              <a:pPr/>
              <a:t>25. 3. 2022</a:t>
            </a:fld>
            <a:endParaRPr lang="sk-SK"/>
          </a:p>
        </p:txBody>
      </p:sp>
      <p:sp>
        <p:nvSpPr>
          <p:cNvPr id="29" name="Zástupný symbol päty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5375-1927-49E6-A7B6-42D929E2BC31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obrázka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sk-SK" smtClean="0"/>
              <a:t>Ak chcete pridať obrázok, kliknite na ikonu</a:t>
            </a:r>
            <a:endParaRPr kumimoji="0" lang="en-US" dirty="0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2BD6C-FC47-4AFA-A558-75E20ACA3A29}" type="datetimeFigureOut">
              <a:rPr lang="sk-SK" smtClean="0"/>
              <a:pPr/>
              <a:t>25. 3. 2022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1" name="Zástupný symbol čísla snímky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5375-1927-49E6-A7B6-42D929E2BC31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26" name="Zástupný symbol textu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vná spojnica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Zástupný symbol textu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k-SK" smtClean="0"/>
              <a:t>Upravte štýl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  <p:sp>
        <p:nvSpPr>
          <p:cNvPr id="11" name="Zástupný symbol dátumu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B62BD6C-FC47-4AFA-A558-75E20ACA3A29}" type="datetimeFigureOut">
              <a:rPr lang="sk-SK" smtClean="0"/>
              <a:pPr/>
              <a:t>25. 3. 2022</a:t>
            </a:fld>
            <a:endParaRPr lang="sk-SK"/>
          </a:p>
        </p:txBody>
      </p:sp>
      <p:sp>
        <p:nvSpPr>
          <p:cNvPr id="28" name="Zástupný symbol päty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D295375-1927-49E6-A7B6-42D929E2BC31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0" name="Zástupný symbol nadpisu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9" name="Rovná spojnica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ovná spojnica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mailto:zakladnaskola@niznyhrusov.sk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mailto:alena.halkovicova@niznyhrusov.sk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mailto:alena.halkovicova@niznyhrusov.sk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mailto:jana.pavlovova@niznyhrusov.sk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mailto:marcela.banikova@niznyhrusov.s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8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hyperlink" Target="mailto:alena.halkovicova@niznyhrusov.sk" TargetMode="External"/><Relationship Id="rId7" Type="http://schemas.openxmlformats.org/officeDocument/2006/relationships/image" Target="../media/image6.jpeg"/><Relationship Id="rId2" Type="http://schemas.openxmlformats.org/officeDocument/2006/relationships/hyperlink" Target="mailto:zakladnaskola@niznyhrusov.sk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marcela.banikova@niznyhrusov.sk" TargetMode="External"/><Relationship Id="rId11" Type="http://schemas.openxmlformats.org/officeDocument/2006/relationships/image" Target="../media/image10.jpeg"/><Relationship Id="rId5" Type="http://schemas.openxmlformats.org/officeDocument/2006/relationships/hyperlink" Target="mailto:jana.pavlovova@niznyhrusov.sk" TargetMode="External"/><Relationship Id="rId10" Type="http://schemas.openxmlformats.org/officeDocument/2006/relationships/image" Target="../media/image9.jpeg"/><Relationship Id="rId4" Type="http://schemas.openxmlformats.org/officeDocument/2006/relationships/hyperlink" Target="mailto:jana.fercakova@niznyhrusov.sk" TargetMode="External"/><Relationship Id="rId9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mailto:jana.fercakova@niznyhrusov.sk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/>
              <a:t>Základná škola Nižný </a:t>
            </a:r>
            <a:r>
              <a:rPr lang="sk-SK" dirty="0" err="1" smtClean="0"/>
              <a:t>hrušov</a:t>
            </a:r>
            <a:endParaRPr lang="sk-SK" dirty="0"/>
          </a:p>
        </p:txBody>
      </p:sp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k-SK" sz="2400" b="1" i="1" dirty="0" smtClean="0"/>
              <a:t>Motto:</a:t>
            </a:r>
          </a:p>
          <a:p>
            <a:pPr marL="0" indent="0">
              <a:buNone/>
            </a:pPr>
            <a:r>
              <a:rPr lang="sk-SK" sz="2400" dirty="0" smtClean="0"/>
              <a:t>„Vynikajúca škola je len vtedy, keď na nej učia vynikajúci učitelia“.</a:t>
            </a:r>
            <a:endParaRPr lang="sk-SK" sz="2400" dirty="0"/>
          </a:p>
        </p:txBody>
      </p:sp>
      <p:pic>
        <p:nvPicPr>
          <p:cNvPr id="1026" name="Picture 2" descr="C:\Users\Iveta\Downloads\IMG_20220112_1611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492896"/>
            <a:ext cx="5400600" cy="405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19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Trieda 2.a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k-SK" sz="1800" b="1" i="1" dirty="0" err="1" smtClean="0"/>
              <a:t>Tr.učiteľka</a:t>
            </a:r>
            <a:r>
              <a:rPr lang="sk-SK" sz="1800" b="1" i="1" dirty="0" smtClean="0"/>
              <a:t>:</a:t>
            </a:r>
            <a:br>
              <a:rPr lang="sk-SK" sz="1800" b="1" i="1" dirty="0" smtClean="0"/>
            </a:br>
            <a:r>
              <a:rPr lang="sk-SK" sz="1800" b="1" i="1" dirty="0" smtClean="0"/>
              <a:t>PaedDr. Iveta </a:t>
            </a:r>
            <a:r>
              <a:rPr lang="sk-SK" sz="1800" b="1" i="1" dirty="0" err="1" smtClean="0"/>
              <a:t>Ondiková</a:t>
            </a:r>
            <a:endParaRPr lang="sk-SK" sz="1800" b="1" i="1" dirty="0" smtClean="0"/>
          </a:p>
          <a:p>
            <a:pPr marL="0" indent="0">
              <a:buNone/>
            </a:pPr>
            <a:r>
              <a:rPr lang="sk-SK" sz="1800" dirty="0" err="1" smtClean="0">
                <a:hlinkClick r:id="rId2"/>
              </a:rPr>
              <a:t>zakladnaskola@niznyhrusov.sk</a:t>
            </a:r>
            <a:endParaRPr lang="sk-SK" sz="1800" dirty="0"/>
          </a:p>
          <a:p>
            <a:pPr marL="0" indent="0">
              <a:buNone/>
            </a:pPr>
            <a:r>
              <a:rPr lang="sk-SK" sz="1800" b="1" i="1" dirty="0" smtClean="0"/>
              <a:t>Vybavenie triedy:</a:t>
            </a:r>
          </a:p>
          <a:p>
            <a:pPr>
              <a:buFont typeface="Wingdings" pitchFamily="2" charset="2"/>
              <a:buChar char="Ø"/>
            </a:pPr>
            <a:r>
              <a:rPr lang="sk-SK" sz="1800" dirty="0" smtClean="0"/>
              <a:t>Magnetická tabuľa</a:t>
            </a:r>
          </a:p>
          <a:p>
            <a:pPr>
              <a:buFont typeface="Wingdings" pitchFamily="2" charset="2"/>
              <a:buChar char="Ø"/>
            </a:pPr>
            <a:r>
              <a:rPr lang="sk-SK" sz="1800" dirty="0" smtClean="0"/>
              <a:t>CD prehrávač</a:t>
            </a:r>
          </a:p>
          <a:p>
            <a:pPr>
              <a:buFont typeface="Wingdings" pitchFamily="2" charset="2"/>
              <a:buChar char="Ø"/>
            </a:pPr>
            <a:r>
              <a:rPr lang="sk-SK" sz="1800" dirty="0" smtClean="0"/>
              <a:t>Rôzne pomôcky ktoré žiaci potrebujú k vyučovaniu</a:t>
            </a:r>
          </a:p>
          <a:p>
            <a:pPr marL="0" indent="0">
              <a:buNone/>
            </a:pPr>
            <a:endParaRPr lang="sk-SK" sz="1800" b="1" i="1" dirty="0" smtClean="0"/>
          </a:p>
          <a:p>
            <a:pPr marL="0" indent="0">
              <a:buNone/>
            </a:pPr>
            <a:endParaRPr lang="sk-SK" sz="1800" dirty="0"/>
          </a:p>
        </p:txBody>
      </p:sp>
      <p:pic>
        <p:nvPicPr>
          <p:cNvPr id="7170" name="Picture 2" descr="C:\Users\Iveta\Downloads\DSCF63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124744"/>
            <a:ext cx="1830281" cy="265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Iveta\Downloads\cloud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797152"/>
            <a:ext cx="2479000" cy="185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Iveta\Downloads\20211115_0754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505" y="4797152"/>
            <a:ext cx="2479000" cy="185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81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Iveta\Downloads\20211115_0822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48" y="1200283"/>
            <a:ext cx="3543734" cy="26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Iveta\Downloads\20211115_0831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61411" y="1200283"/>
            <a:ext cx="3353144" cy="447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C:\Users\Iveta\Downloads\20211115_0812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941" y="2996952"/>
            <a:ext cx="2760882" cy="368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19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Trieda 3.a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k-SK" sz="1800" b="1" i="1" dirty="0" err="1" smtClean="0"/>
              <a:t>Tr.učiteľka</a:t>
            </a:r>
            <a:r>
              <a:rPr lang="sk-SK" sz="1800" b="1" i="1" dirty="0" smtClean="0"/>
              <a:t>:</a:t>
            </a:r>
          </a:p>
          <a:p>
            <a:pPr marL="0" indent="0">
              <a:buNone/>
            </a:pPr>
            <a:r>
              <a:rPr lang="sk-SK" sz="1800" b="1" i="1" dirty="0" smtClean="0"/>
              <a:t>Mgr. Alena </a:t>
            </a:r>
            <a:r>
              <a:rPr lang="sk-SK" sz="1800" b="1" i="1" dirty="0" err="1" smtClean="0"/>
              <a:t>Halkovičová</a:t>
            </a:r>
            <a:endParaRPr lang="sk-SK" sz="1800" b="1" i="1" dirty="0" smtClean="0"/>
          </a:p>
          <a:p>
            <a:pPr marL="0" indent="0">
              <a:buNone/>
            </a:pPr>
            <a:r>
              <a:rPr lang="sk-SK" sz="1800" dirty="0" err="1" smtClean="0">
                <a:hlinkClick r:id="rId2"/>
              </a:rPr>
              <a:t>alena.halkovicova@niznyhrusov.sk</a:t>
            </a:r>
            <a:endParaRPr lang="sk-SK" sz="1800" dirty="0"/>
          </a:p>
          <a:p>
            <a:pPr marL="0" indent="0">
              <a:buNone/>
            </a:pPr>
            <a:endParaRPr lang="sk-SK" sz="1800" b="1" i="1" dirty="0"/>
          </a:p>
          <a:p>
            <a:pPr marL="0" indent="0">
              <a:buNone/>
            </a:pPr>
            <a:r>
              <a:rPr lang="sk-SK" sz="1800" b="1" i="1" dirty="0" smtClean="0"/>
              <a:t>Vybavenie triedy:</a:t>
            </a:r>
          </a:p>
          <a:p>
            <a:pPr>
              <a:buFont typeface="Wingdings" pitchFamily="2" charset="2"/>
              <a:buChar char="Ø"/>
            </a:pPr>
            <a:r>
              <a:rPr lang="sk-SK" sz="1800" dirty="0" smtClean="0"/>
              <a:t>Interaktívna tabuľa</a:t>
            </a:r>
          </a:p>
          <a:p>
            <a:pPr>
              <a:buFont typeface="Wingdings" pitchFamily="2" charset="2"/>
              <a:buChar char="Ø"/>
            </a:pPr>
            <a:r>
              <a:rPr lang="sk-SK" sz="1800" dirty="0" smtClean="0"/>
              <a:t>CD prehrávač</a:t>
            </a:r>
          </a:p>
          <a:p>
            <a:pPr>
              <a:buFont typeface="Wingdings" pitchFamily="2" charset="2"/>
              <a:buChar char="Ø"/>
            </a:pPr>
            <a:r>
              <a:rPr lang="sk-SK" sz="1800" dirty="0" smtClean="0"/>
              <a:t>Magnetická tabuľa</a:t>
            </a:r>
            <a:endParaRPr lang="sk-SK" sz="1800" dirty="0"/>
          </a:p>
        </p:txBody>
      </p:sp>
      <p:pic>
        <p:nvPicPr>
          <p:cNvPr id="14338" name="Picture 2" descr="C:\Users\Iveta\Downloads\cloud (6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946" y="2132855"/>
            <a:ext cx="2313245" cy="231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Iveta\Downloads\hdimg2296059917abffb1e1d4c694e526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617131"/>
            <a:ext cx="2782278" cy="208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Iveta\Downloads\hdimg63198fc048b6fbcbde3e989c9a7dd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438890"/>
            <a:ext cx="1896211" cy="142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Iveta\Downloads\hdimg0b9f15cdb8b58d4d68fa94cbc0d44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984329"/>
            <a:ext cx="2016224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715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5" descr="C:\Users\Iveta\Downloads\20210521_1015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3425041" cy="456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C:\Users\Iveta\Downloads\20210521_1010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1519238"/>
            <a:ext cx="3481371" cy="464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36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Trieda 4.a</a:t>
            </a:r>
            <a:endParaRPr lang="sk-SK" dirty="0"/>
          </a:p>
        </p:txBody>
      </p:sp>
      <p:sp>
        <p:nvSpPr>
          <p:cNvPr id="4" name="Zástupný symbol obsahu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k-SK" sz="1800" b="1" i="1" dirty="0" err="1" smtClean="0"/>
              <a:t>Tr.učiteľka</a:t>
            </a:r>
            <a:r>
              <a:rPr lang="sk-SK" sz="1800" b="1" i="1" dirty="0" smtClean="0"/>
              <a:t>:</a:t>
            </a:r>
            <a:endParaRPr lang="sk-SK" sz="1800" b="1" i="1" dirty="0"/>
          </a:p>
          <a:p>
            <a:pPr marL="0" indent="0">
              <a:buNone/>
            </a:pPr>
            <a:r>
              <a:rPr lang="sk-SK" sz="1800" b="1" i="1" dirty="0" smtClean="0"/>
              <a:t>Mgr. Alena </a:t>
            </a:r>
            <a:r>
              <a:rPr lang="sk-SK" sz="1800" b="1" i="1" dirty="0" err="1" smtClean="0"/>
              <a:t>Halkovičová</a:t>
            </a:r>
            <a:endParaRPr lang="sk-SK" sz="1800" b="1" i="1" dirty="0" smtClean="0"/>
          </a:p>
          <a:p>
            <a:pPr marL="0" indent="0">
              <a:buNone/>
            </a:pPr>
            <a:r>
              <a:rPr lang="sk-SK" sz="1800" dirty="0" err="1" smtClean="0">
                <a:hlinkClick r:id="rId2"/>
              </a:rPr>
              <a:t>alena.halkovicova@niznyhrusov.sk</a:t>
            </a:r>
            <a:endParaRPr lang="sk-SK" sz="1800" dirty="0" smtClean="0"/>
          </a:p>
          <a:p>
            <a:pPr marL="0" indent="0">
              <a:buNone/>
            </a:pPr>
            <a:endParaRPr lang="sk-SK" sz="1800" b="1" i="1" dirty="0"/>
          </a:p>
          <a:p>
            <a:pPr marL="0" indent="0">
              <a:buNone/>
            </a:pPr>
            <a:r>
              <a:rPr lang="sk-SK" sz="1800" b="1" i="1" dirty="0" smtClean="0"/>
              <a:t>Vybavenie triedy:</a:t>
            </a:r>
            <a:endParaRPr lang="sk-SK" sz="1800" dirty="0"/>
          </a:p>
          <a:p>
            <a:pPr>
              <a:buFont typeface="Wingdings" pitchFamily="2" charset="2"/>
              <a:buChar char="Ø"/>
            </a:pPr>
            <a:r>
              <a:rPr lang="sk-SK" sz="1800" dirty="0" smtClean="0"/>
              <a:t>Magnetická tabuľa</a:t>
            </a:r>
          </a:p>
          <a:p>
            <a:pPr>
              <a:buFont typeface="Wingdings" pitchFamily="2" charset="2"/>
              <a:buChar char="Ø"/>
            </a:pPr>
            <a:r>
              <a:rPr lang="sk-SK" sz="1800" dirty="0" smtClean="0"/>
              <a:t>CD prehrávač</a:t>
            </a:r>
          </a:p>
          <a:p>
            <a:pPr>
              <a:buFont typeface="Wingdings" pitchFamily="2" charset="2"/>
              <a:buChar char="Ø"/>
            </a:pPr>
            <a:r>
              <a:rPr lang="sk-SK" sz="1800" dirty="0" smtClean="0"/>
              <a:t>Interaktívna tabuľa</a:t>
            </a:r>
          </a:p>
        </p:txBody>
      </p:sp>
      <p:pic>
        <p:nvPicPr>
          <p:cNvPr id="15362" name="Picture 2" descr="C:\Users\Iveta\Downloads\cloud (6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012" y="1484784"/>
            <a:ext cx="2133650" cy="21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Iveta\Downloads\20220216_1526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230" y="1844824"/>
            <a:ext cx="2200501" cy="29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Iveta\Downloads\20220214_1150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689" y="4077072"/>
            <a:ext cx="1828357" cy="243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49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C:\Users\Iveta\Pictures\foto mamk\Nový priečinok\resized\DSCF8469_1024x7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582" y="4091956"/>
            <a:ext cx="3432369" cy="257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05637" y="376554"/>
            <a:ext cx="8686800" cy="838200"/>
          </a:xfrm>
        </p:spPr>
        <p:txBody>
          <a:bodyPr/>
          <a:lstStyle/>
          <a:p>
            <a:r>
              <a:rPr lang="sk-SK" dirty="0" smtClean="0"/>
              <a:t>Zážitkové vyučovanie</a:t>
            </a:r>
            <a:endParaRPr lang="sk-SK" dirty="0"/>
          </a:p>
        </p:txBody>
      </p:sp>
      <p:pic>
        <p:nvPicPr>
          <p:cNvPr id="6153" name="Picture 9" descr="C:\Users\Iveta\Pictures\foto mamk\Nový priečinok\resized\DSCF8393_1024x7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288" y="4073452"/>
            <a:ext cx="3325712" cy="249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Iveta\Downloads\hdimgbf7c8d8df2cc95796a96660569e74f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12658"/>
            <a:ext cx="3814392" cy="286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Iveta\Downloads\hdimg473fb586233baaf3e1fa456d61ee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951" y="1052835"/>
            <a:ext cx="3712730" cy="278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81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Iveta\Downloads\hdimg8c4bf27c93c4a86c2598ff18437f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36778"/>
            <a:ext cx="3240360" cy="432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Iveta\Downloads\hdimg0f7a2436b55a97faf49e91ec844cc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727811"/>
            <a:ext cx="489654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59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Interiér školy</a:t>
            </a:r>
            <a:endParaRPr lang="sk-SK" dirty="0"/>
          </a:p>
        </p:txBody>
      </p:sp>
      <p:pic>
        <p:nvPicPr>
          <p:cNvPr id="3075" name="Picture 3" descr="C:\Users\Iveta\Desktop\Nový priečinok (32)\20200205_1156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4" y="1943393"/>
            <a:ext cx="2736304" cy="364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Iveta\Desktop\Nový priečinok (32)\20200205_1147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00808"/>
            <a:ext cx="3368501" cy="449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Iveta\Desktop\Nový priečinok (32)\20200205_1206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458742"/>
            <a:ext cx="2563898" cy="341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50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Školský klub detí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k-SK" dirty="0" smtClean="0"/>
              <a:t>V školskom klube detí sa snažíme:</a:t>
            </a:r>
          </a:p>
          <a:p>
            <a:pPr>
              <a:buFont typeface="Arial" pitchFamily="34" charset="0"/>
              <a:buChar char="•"/>
            </a:pPr>
            <a:r>
              <a:rPr lang="sk-SK" dirty="0"/>
              <a:t>p</a:t>
            </a:r>
            <a:r>
              <a:rPr lang="sk-SK" dirty="0" smtClean="0"/>
              <a:t>oskytnúť deťom priestor pre oddych a relaxáciu</a:t>
            </a:r>
          </a:p>
          <a:p>
            <a:pPr>
              <a:buFont typeface="Arial" pitchFamily="34" charset="0"/>
              <a:buChar char="•"/>
            </a:pPr>
            <a:r>
              <a:rPr lang="sk-SK" dirty="0"/>
              <a:t>p</a:t>
            </a:r>
            <a:r>
              <a:rPr lang="sk-SK" dirty="0" smtClean="0"/>
              <a:t>odporovať tvorivosť detí</a:t>
            </a:r>
          </a:p>
          <a:p>
            <a:pPr>
              <a:buFont typeface="Arial" pitchFamily="34" charset="0"/>
              <a:buChar char="•"/>
            </a:pPr>
            <a:r>
              <a:rPr lang="sk-SK" dirty="0"/>
              <a:t>k</a:t>
            </a:r>
            <a:r>
              <a:rPr lang="sk-SK" dirty="0" smtClean="0"/>
              <a:t>valitná príprava na vyučovanie</a:t>
            </a:r>
          </a:p>
          <a:p>
            <a:pPr>
              <a:buFont typeface="Arial" pitchFamily="34" charset="0"/>
              <a:buChar char="•"/>
            </a:pPr>
            <a:r>
              <a:rPr lang="sk-SK" dirty="0"/>
              <a:t>p</a:t>
            </a:r>
            <a:r>
              <a:rPr lang="sk-SK" dirty="0" smtClean="0"/>
              <a:t>omáhať deťom realizovať sa v činnostiach, ktoré ich zaujímajú</a:t>
            </a:r>
          </a:p>
          <a:p>
            <a:pPr>
              <a:buFont typeface="Arial" pitchFamily="34" charset="0"/>
              <a:buChar char="•"/>
            </a:pPr>
            <a:r>
              <a:rPr lang="sk-SK" dirty="0"/>
              <a:t>u</a:t>
            </a:r>
            <a:r>
              <a:rPr lang="sk-SK" dirty="0" smtClean="0"/>
              <a:t>čiť deti aktívne oddychovať</a:t>
            </a:r>
          </a:p>
          <a:p>
            <a:pPr>
              <a:buFont typeface="Arial" pitchFamily="34" charset="0"/>
              <a:buChar char="•"/>
            </a:pPr>
            <a:r>
              <a:rPr lang="sk-SK" dirty="0"/>
              <a:t>p</a:t>
            </a:r>
            <a:r>
              <a:rPr lang="sk-SK" dirty="0" smtClean="0"/>
              <a:t>odporovať deti k vytváraniu priateľským vzťahom s rovesníkmi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3708736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Školský klub detí ponúka: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sk-SK" sz="2800" dirty="0" smtClean="0"/>
              <a:t>Výchovný program zameraný na posilnenie vzdelávania žiakov v 1.-4. ročníku, na oddych a relaxáciu.</a:t>
            </a:r>
          </a:p>
          <a:p>
            <a:pPr>
              <a:buFont typeface="Wingdings" pitchFamily="2" charset="2"/>
              <a:buChar char="Ø"/>
            </a:pPr>
            <a:r>
              <a:rPr lang="sk-SK" sz="2800" dirty="0" smtClean="0"/>
              <a:t>Starostlivosť o žiakov je zabezpečená od 11:30 hod do 16:00 hod.</a:t>
            </a:r>
          </a:p>
          <a:p>
            <a:pPr>
              <a:buFont typeface="Wingdings" pitchFamily="2" charset="2"/>
              <a:buChar char="Ø"/>
            </a:pPr>
            <a:r>
              <a:rPr lang="sk-SK" sz="2800" b="1" i="1" dirty="0" smtClean="0"/>
              <a:t>Vychovávateľka:</a:t>
            </a:r>
          </a:p>
          <a:p>
            <a:pPr>
              <a:buFont typeface="Wingdings" pitchFamily="2" charset="2"/>
              <a:buChar char="Ø"/>
            </a:pPr>
            <a:r>
              <a:rPr lang="sk-SK" sz="2800" b="1" i="1" dirty="0" smtClean="0"/>
              <a:t>Mgr. Jana </a:t>
            </a:r>
            <a:r>
              <a:rPr lang="sk-SK" sz="2800" b="1" i="1" dirty="0" err="1" smtClean="0"/>
              <a:t>Pavlovová</a:t>
            </a:r>
            <a:endParaRPr lang="sk-SK" sz="2800" b="1" i="1" dirty="0" smtClean="0"/>
          </a:p>
          <a:p>
            <a:pPr marL="0" indent="0">
              <a:buNone/>
            </a:pPr>
            <a:r>
              <a:rPr lang="sk-SK" sz="2800" dirty="0" err="1" smtClean="0">
                <a:hlinkClick r:id="rId2"/>
              </a:rPr>
              <a:t>jana.pavlovova@niznyhrusov.sk</a:t>
            </a:r>
            <a:endParaRPr lang="sk-SK" sz="2800" dirty="0" smtClean="0"/>
          </a:p>
          <a:p>
            <a:pPr marL="0" indent="0">
              <a:buNone/>
            </a:pPr>
            <a:endParaRPr lang="sk-SK" sz="2800" dirty="0"/>
          </a:p>
          <a:p>
            <a:pPr marL="0" indent="0">
              <a:buNone/>
            </a:pPr>
            <a:endParaRPr lang="sk-SK" sz="2800" b="1" i="1" dirty="0" smtClean="0"/>
          </a:p>
          <a:p>
            <a:pPr marL="0" indent="0">
              <a:buNone/>
            </a:pPr>
            <a:endParaRPr lang="sk-SK" sz="2800" b="1" i="1" dirty="0"/>
          </a:p>
        </p:txBody>
      </p:sp>
      <p:pic>
        <p:nvPicPr>
          <p:cNvPr id="3074" name="Picture 2" descr="C:\Users\Iveta\Downloads\IMG_20220314_1428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140" y="4149080"/>
            <a:ext cx="3062399" cy="229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19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just">
              <a:buNone/>
            </a:pPr>
            <a:r>
              <a:rPr lang="sk-SK" b="1" i="1" dirty="0" smtClean="0"/>
              <a:t>Naša škola sa nachádza v samostatnom areáli v peknom prírodnom prostredí. Sme tu ako jedna veľká školská rodina a panuje tu priateľská atmosféra. Žiaci sa do školy tešia na zaujímavé vyučovacie hodiny, na svojich spolužiakov, kamarátov a nové zážitky. </a:t>
            </a:r>
          </a:p>
          <a:p>
            <a:pPr marL="0" indent="0" algn="just">
              <a:buNone/>
            </a:pPr>
            <a:r>
              <a:rPr lang="sk-SK" b="1" i="1" dirty="0" smtClean="0"/>
              <a:t>Neváhajte milí predškoláci a pridajte sa aj vy k nám. </a:t>
            </a:r>
            <a:endParaRPr lang="sk-SK" b="1" i="1" dirty="0"/>
          </a:p>
        </p:txBody>
      </p:sp>
    </p:spTree>
    <p:extLst>
      <p:ext uri="{BB962C8B-B14F-4D97-AF65-F5344CB8AC3E}">
        <p14:creationId xmlns:p14="http://schemas.microsoft.com/office/powerpoint/2010/main" val="233538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Školský klub detí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ŠKD pre svoju činnosť v najväčšej miere využívajú vonkajší areál  - multifunkčné ihrisko a školský dvor.</a:t>
            </a:r>
          </a:p>
          <a:p>
            <a:r>
              <a:rPr lang="sk-SK" dirty="0" smtClean="0"/>
              <a:t>Vychovávateľka: Ing. Marcela </a:t>
            </a:r>
            <a:r>
              <a:rPr lang="sk-SK" dirty="0" err="1" smtClean="0"/>
              <a:t>Baníková</a:t>
            </a:r>
            <a:endParaRPr lang="sk-SK" dirty="0" smtClean="0"/>
          </a:p>
          <a:p>
            <a:pPr marL="0" indent="0">
              <a:buNone/>
            </a:pPr>
            <a:r>
              <a:rPr lang="sk-SK" dirty="0" err="1" smtClean="0">
                <a:hlinkClick r:id="rId2"/>
              </a:rPr>
              <a:t>marcela.banikova@niznyhrusov.sk</a:t>
            </a:r>
            <a:endParaRPr lang="sk-SK" dirty="0" smtClean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4098" name="Picture 2" descr="C:\Users\Iveta\Downloads\20220314_1249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5130892"/>
            <a:ext cx="2135843" cy="1601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Iveta\Downloads\20220314_1252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149" y="4388973"/>
            <a:ext cx="1757851" cy="234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86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Využívanie didaktickej techniky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45305" y="1340768"/>
            <a:ext cx="8686800" cy="4525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sk-SK" sz="2400" dirty="0" smtClean="0"/>
              <a:t>Škola využíva 3 tlačiarne, z toho 1 je multifunkčná</a:t>
            </a:r>
          </a:p>
          <a:p>
            <a:pPr>
              <a:buFont typeface="Wingdings" pitchFamily="2" charset="2"/>
              <a:buChar char="Ø"/>
            </a:pPr>
            <a:endParaRPr lang="sk-SK" sz="2400" dirty="0"/>
          </a:p>
        </p:txBody>
      </p:sp>
      <p:pic>
        <p:nvPicPr>
          <p:cNvPr id="2050" name="Picture 2" descr="C:\Users\Iveta\Desktop\Nový priečinok (32)\20200205_1204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60848"/>
            <a:ext cx="3470254" cy="462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Iveta\Desktop\Nový priečinok (32)\20200205_1204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32040" y="2149619"/>
            <a:ext cx="3265086" cy="435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76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UČEBŇA INFORMATIKY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k-SK" sz="2400" dirty="0" smtClean="0"/>
              <a:t>Žiaci v našej škole pracujú v jednej plne vybavenej počítačovej učebni pod vedením Mgr. J. Pavlovovej. Využívajú 12 notebookov. Učitelia využívajú dva stolové počítače. Škola je pripojená na vysokorýchlostný optický internet. </a:t>
            </a:r>
            <a:endParaRPr lang="sk-SK" sz="2400" dirty="0"/>
          </a:p>
        </p:txBody>
      </p:sp>
      <p:pic>
        <p:nvPicPr>
          <p:cNvPr id="4099" name="Picture 3" descr="C:\Users\Iveta\Desktop\Nový priečinok (32)\resized\20200205_115221_1024x7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95231"/>
            <a:ext cx="1679923" cy="223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Iveta\Desktop\Nový priečinok (32)\Nový priečinok (2)\resized\20200213_145711_1024x7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474754"/>
            <a:ext cx="2520280" cy="336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Iveta\Downloads\20220314_1328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293096"/>
            <a:ext cx="3061726" cy="229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530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Učebňa informatiky</a:t>
            </a:r>
            <a:endParaRPr lang="sk-SK" dirty="0"/>
          </a:p>
        </p:txBody>
      </p:sp>
      <p:pic>
        <p:nvPicPr>
          <p:cNvPr id="5122" name="Picture 2" descr="C:\Users\Iveta\Downloads\20220314_1330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Iveta\Downloads\20220314_1328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068960"/>
            <a:ext cx="4457836" cy="334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05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Krúžková činnosť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sk-SK" sz="2400" dirty="0" smtClean="0"/>
              <a:t>Z každého rožka troška</a:t>
            </a:r>
          </a:p>
          <a:p>
            <a:pPr>
              <a:buFont typeface="Wingdings" pitchFamily="2" charset="2"/>
              <a:buChar char="Ø"/>
            </a:pPr>
            <a:r>
              <a:rPr lang="sk-SK" sz="2400" dirty="0" smtClean="0"/>
              <a:t>Tanečný krúžok</a:t>
            </a:r>
          </a:p>
          <a:p>
            <a:pPr>
              <a:buFont typeface="Wingdings" pitchFamily="2" charset="2"/>
              <a:buChar char="Ø"/>
            </a:pPr>
            <a:r>
              <a:rPr lang="sk-SK" sz="2400" dirty="0" smtClean="0"/>
              <a:t>Divadelný krúžok</a:t>
            </a:r>
          </a:p>
          <a:p>
            <a:pPr marL="0" indent="0">
              <a:buNone/>
            </a:pPr>
            <a:endParaRPr lang="sk-SK" sz="2400" dirty="0" smtClean="0"/>
          </a:p>
          <a:p>
            <a:pPr marL="0" indent="0">
              <a:buNone/>
            </a:pPr>
            <a:r>
              <a:rPr lang="sk-SK" sz="2400" dirty="0" smtClean="0"/>
              <a:t>Podporujeme činnosť záujem žiakov o mimoškolské aktivity a súťaže. </a:t>
            </a: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75352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Z každého rožka troška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sk-SK" sz="2800" dirty="0" smtClean="0"/>
              <a:t>Pod vedením Mgr. Jany </a:t>
            </a:r>
            <a:r>
              <a:rPr lang="sk-SK" sz="2800" dirty="0" err="1" smtClean="0"/>
              <a:t>Ferčákovej</a:t>
            </a:r>
            <a:endParaRPr lang="sk-SK" sz="2800" dirty="0" smtClean="0"/>
          </a:p>
          <a:p>
            <a:pPr>
              <a:buFont typeface="Wingdings" pitchFamily="2" charset="2"/>
              <a:buChar char="Ø"/>
            </a:pPr>
            <a:r>
              <a:rPr lang="sk-SK" sz="2800" dirty="0" smtClean="0"/>
              <a:t>Orientuje sa na rozvoj zručnosti, tvorivosti, predstavivosti, pozornosti a fantázie.</a:t>
            </a:r>
            <a:endParaRPr lang="sk-SK" sz="2800" dirty="0"/>
          </a:p>
        </p:txBody>
      </p:sp>
      <p:pic>
        <p:nvPicPr>
          <p:cNvPr id="6146" name="Picture 2" descr="C:\Users\Iveta\Downloads\hdimg602bc26e5203a341294118bcd346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05979"/>
            <a:ext cx="1578533" cy="2806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Iveta\Downloads\hdimg8557ddcba3d0d403e5c91a291b953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324505"/>
            <a:ext cx="5976664" cy="336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58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Tanečný krúžok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sk-SK" dirty="0" smtClean="0"/>
              <a:t>Pod vedením Mgr. Jany Pavlovovej</a:t>
            </a:r>
            <a:endParaRPr lang="sk-SK" dirty="0"/>
          </a:p>
        </p:txBody>
      </p:sp>
      <p:pic>
        <p:nvPicPr>
          <p:cNvPr id="10242" name="Picture 2" descr="C:\Users\Iveta\Pictures\foto mamk\Nový priečinok\resized\DSCN0378_1024x5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61208"/>
            <a:ext cx="4301594" cy="241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Iveta\Desktop\Nový priečinok (25)\DSCN8047_1024x5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493280"/>
            <a:ext cx="3121025" cy="175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Iveta\Desktop\Nový priečinok (25)\DSCN8063_1024x5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163" y="4814888"/>
            <a:ext cx="3121025" cy="175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45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Dramatický krúžok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sk-SK" dirty="0" smtClean="0"/>
              <a:t>Pod vedením PaedDr. Ivety </a:t>
            </a:r>
            <a:r>
              <a:rPr lang="sk-SK" dirty="0" err="1" smtClean="0"/>
              <a:t>Ondikovej</a:t>
            </a:r>
            <a:endParaRPr lang="sk-SK" dirty="0"/>
          </a:p>
        </p:txBody>
      </p:sp>
      <p:pic>
        <p:nvPicPr>
          <p:cNvPr id="9218" name="Picture 2" descr="C:\Users\Iveta\Pictures\foto mamk\Nový priečinok\resized\DSCF7788_1024x7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04864"/>
            <a:ext cx="3224875" cy="241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Iveta\Pictures\foto mamk\Nový priečinok\resized\DSCF9566_1024x7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563588"/>
            <a:ext cx="2802699" cy="210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Iveta\Desktop\den otv.dverí\DSCN83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44" y="2143116"/>
            <a:ext cx="1266400" cy="225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Iveta\Desktop\den otv.dverí\DSCN83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80520"/>
            <a:ext cx="4031829" cy="226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:\Users\Iveta\Desktop\den otv.dverí\DSCN833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0" y="2357430"/>
            <a:ext cx="2042346" cy="363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20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telocvičňa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k-SK" sz="2000" b="1" dirty="0" smtClean="0"/>
              <a:t>Škola má jednu triedu, ktorá sa využíva ako telocvičňa a je plnohodnotne vybavená. Na hodinách telesnej výchovy žiaci veľmi radi v telocvični hrajú </a:t>
            </a:r>
            <a:r>
              <a:rPr lang="sk-SK" sz="2000" b="1" dirty="0" err="1" smtClean="0"/>
              <a:t>florbal</a:t>
            </a:r>
            <a:r>
              <a:rPr lang="sk-SK" sz="2000" b="1" dirty="0" smtClean="0"/>
              <a:t>. Je to kolektívna hra, ktorá pôsobí pozitívne na duševné zdravie.</a:t>
            </a:r>
            <a:endParaRPr lang="sk-SK" sz="2000" b="1" dirty="0"/>
          </a:p>
        </p:txBody>
      </p:sp>
      <p:pic>
        <p:nvPicPr>
          <p:cNvPr id="6149" name="Picture 5" descr="C:\Users\Iveta\Pictures\foto mamk\DSCF69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206" y="4710646"/>
            <a:ext cx="2863139" cy="214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Iveta\Downloads\hdimgbdd74daebdc69871b78fd1fc61fc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843768"/>
            <a:ext cx="3580855" cy="201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46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Iveta\Downloads\IMG_20220310_1106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6545"/>
            <a:ext cx="3709727" cy="278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Iveta\Downloads\IMG_20220310_1121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66545"/>
            <a:ext cx="3470444" cy="260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Iveta\Downloads\IMG_20220310_1113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150440"/>
            <a:ext cx="3478150" cy="260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Iveta\Downloads\IMG_20220310_1111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58929"/>
            <a:ext cx="4003702" cy="3002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78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k-SK" b="1" dirty="0" smtClean="0"/>
              <a:t>O našej škole</a:t>
            </a:r>
          </a:p>
          <a:p>
            <a:pPr marL="0" indent="0">
              <a:buNone/>
            </a:pPr>
            <a:r>
              <a:rPr lang="sk-SK" sz="2600" dirty="0" smtClean="0"/>
              <a:t>Naša škola, tá je krásna,</a:t>
            </a:r>
          </a:p>
          <a:p>
            <a:pPr marL="0" indent="0">
              <a:buNone/>
            </a:pPr>
            <a:r>
              <a:rPr lang="sk-SK" sz="2600" dirty="0"/>
              <a:t>n</a:t>
            </a:r>
            <a:r>
              <a:rPr lang="sk-SK" sz="2600" dirty="0" smtClean="0"/>
              <a:t>iekedy však trošku hlasná.</a:t>
            </a:r>
          </a:p>
          <a:p>
            <a:pPr marL="0" indent="0">
              <a:buNone/>
            </a:pPr>
            <a:r>
              <a:rPr lang="sk-SK" sz="2600" dirty="0" smtClean="0"/>
              <a:t>Chodí do nej veľa detí,</a:t>
            </a:r>
          </a:p>
          <a:p>
            <a:pPr marL="0" indent="0">
              <a:buNone/>
            </a:pPr>
            <a:r>
              <a:rPr lang="sk-SK" sz="2600" dirty="0"/>
              <a:t>n</a:t>
            </a:r>
            <a:r>
              <a:rPr lang="sk-SK" sz="2600" dirty="0" smtClean="0"/>
              <a:t>iekto vraví, ako smetí.</a:t>
            </a:r>
          </a:p>
          <a:p>
            <a:pPr marL="0" indent="0">
              <a:buNone/>
            </a:pPr>
            <a:r>
              <a:rPr lang="sk-SK" sz="2600" dirty="0" smtClean="0"/>
              <a:t>Tá naša škola je super,</a:t>
            </a:r>
          </a:p>
          <a:p>
            <a:pPr marL="0" indent="0">
              <a:buNone/>
            </a:pPr>
            <a:r>
              <a:rPr lang="sk-SK" sz="2600" dirty="0"/>
              <a:t>n</a:t>
            </a:r>
            <a:r>
              <a:rPr lang="sk-SK" sz="2600" dirty="0" smtClean="0"/>
              <a:t>iekto hovorí, že do nej musel.</a:t>
            </a:r>
          </a:p>
          <a:p>
            <a:pPr marL="0" indent="0">
              <a:buNone/>
            </a:pPr>
            <a:r>
              <a:rPr lang="sk-SK" sz="2600" dirty="0" smtClean="0"/>
              <a:t>Mám ju rada, vždy sa teším,</a:t>
            </a:r>
          </a:p>
          <a:p>
            <a:pPr marL="0" indent="0">
              <a:buNone/>
            </a:pPr>
            <a:r>
              <a:rPr lang="sk-SK" sz="2600" dirty="0"/>
              <a:t>k</a:t>
            </a:r>
            <a:r>
              <a:rPr lang="sk-SK" sz="2600" dirty="0" smtClean="0"/>
              <a:t>aždé ráno do nej bežím.</a:t>
            </a:r>
            <a:endParaRPr lang="sk-SK" sz="2600" dirty="0"/>
          </a:p>
        </p:txBody>
      </p:sp>
      <p:pic>
        <p:nvPicPr>
          <p:cNvPr id="2050" name="Picture 2" descr="C:\Users\Iveta\Downloads\DSCF5622 zápi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12775"/>
            <a:ext cx="4121153" cy="309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45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Multifunkčné ihrisko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sk-SK" sz="2400" dirty="0" smtClean="0"/>
              <a:t>Dňa 15.októbra bolo slávnostné otvorenie multifunkčného ihriska, ktoré žiaci využívajú v rámci telesnej výchovy ale aj mimo vyučovania na rôzne športové výkony. </a:t>
            </a:r>
            <a:endParaRPr lang="sk-SK" sz="2400" dirty="0"/>
          </a:p>
        </p:txBody>
      </p:sp>
      <p:pic>
        <p:nvPicPr>
          <p:cNvPr id="17410" name="Picture 2" descr="C:\Users\Iveta\Downloads\hdimgf02e11b05066076ff1261eae2da5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996952"/>
            <a:ext cx="489654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9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Iveta\Downloads\hdimg268937834843eb9707134c3f7dae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3195008" cy="239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Iveta\Downloads\hdimgcd7ce56e14eef13f9280368d8128a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40768"/>
            <a:ext cx="3887417" cy="291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Iveta\Downloads\hdimgc488670fa51e789d5d80242c2085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933056"/>
            <a:ext cx="3406348" cy="2554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C:\Users\Iveta\Downloads\hdimg22acb69a7ec2fe177c9a9d16d319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537" y="3966037"/>
            <a:ext cx="3502358" cy="262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4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Iveta\Downloads\IMG_20220321_1153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8904"/>
            <a:ext cx="3484847" cy="261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Iveta\Downloads\IMG_20220321_1154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990" y="1340768"/>
            <a:ext cx="3676554" cy="2756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Iveta\Downloads\IMG_20220321_1157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498" y="4097723"/>
            <a:ext cx="3480478" cy="260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Iveta\Downloads\IMG_20220321_1208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98" y="4267373"/>
            <a:ext cx="3290537" cy="246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62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huštáčik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k-SK" sz="2800" b="1" dirty="0" smtClean="0"/>
              <a:t>Škola v rámci telesnej výchovy využíva aj ako ihrisko </a:t>
            </a:r>
            <a:r>
              <a:rPr lang="sk-SK" sz="2800" b="1" dirty="0" err="1" smtClean="0"/>
              <a:t>Huštáčik</a:t>
            </a:r>
            <a:r>
              <a:rPr lang="sk-SK" sz="2800" b="1" dirty="0" smtClean="0"/>
              <a:t>, ktorý je perfektne vybavený rôznym náradím. </a:t>
            </a:r>
            <a:endParaRPr lang="sk-SK" sz="2800" b="1" dirty="0"/>
          </a:p>
        </p:txBody>
      </p:sp>
      <p:pic>
        <p:nvPicPr>
          <p:cNvPr id="3074" name="Picture 2" descr="C:\Users\Iveta\Desktop\separovanie\DSCF82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11" y="3921436"/>
            <a:ext cx="2584981" cy="19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Iveta\Desktop\separovanie\DSCF83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429" y="2996952"/>
            <a:ext cx="2930420" cy="219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Iveta\Desktop\separovanie\DSCF83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5155280"/>
            <a:ext cx="2270294" cy="170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Iveta\Desktop\separovanie\DSCF83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185" y="4115766"/>
            <a:ext cx="2668129" cy="243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91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Stravovanie, jedáleň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k-SK" sz="2400" b="1" dirty="0" smtClean="0"/>
              <a:t>Strava sa dováža denne autom v 100% kvalite. Odhlasovanie z obedov prebieha elektronicky. </a:t>
            </a:r>
            <a:endParaRPr lang="sk-SK" sz="2400" b="1" dirty="0"/>
          </a:p>
        </p:txBody>
      </p:sp>
      <p:pic>
        <p:nvPicPr>
          <p:cNvPr id="5122" name="Picture 2" descr="C:\Users\Iveta\Desktop\Nový priečinok (32)\resized\20200205_114550_1024x7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820" y="2492895"/>
            <a:ext cx="2976339" cy="396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Iveta\Desktop\Nový priečinok (32)\20200206_1153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492895"/>
            <a:ext cx="2592288" cy="409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94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Školský dvor</a:t>
            </a:r>
            <a:endParaRPr lang="sk-SK" dirty="0"/>
          </a:p>
        </p:txBody>
      </p:sp>
      <p:pic>
        <p:nvPicPr>
          <p:cNvPr id="4098" name="Picture 2" descr="C:\Users\Iveta\Desktop\Nový priečinok (15)\DSCF87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2932512" cy="219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Iveta\Desktop\Nový priečinok (15)\DSCF87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634280"/>
            <a:ext cx="2829195" cy="212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Iveta\Desktop\skolsky fotak\DSCN717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61048"/>
            <a:ext cx="4580740" cy="257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Iveta\Documents\hdimg88343caa2fd2157af90a267c548db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597" y="3864426"/>
            <a:ext cx="2141132" cy="2873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49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sk-SK" dirty="0" smtClean="0"/>
              <a:t>Šaliansky </a:t>
            </a:r>
            <a:r>
              <a:rPr lang="sk-SK" dirty="0" err="1" smtClean="0"/>
              <a:t>maťko</a:t>
            </a:r>
            <a:r>
              <a:rPr lang="sk-SK" dirty="0" smtClean="0"/>
              <a:t> - </a:t>
            </a:r>
            <a:r>
              <a:rPr lang="sk-SK" b="1" dirty="0">
                <a:effectLst/>
              </a:rPr>
              <a:t>súťaž v prednese slovenských povestí</a:t>
            </a:r>
            <a:endParaRPr lang="sk-SK" dirty="0"/>
          </a:p>
        </p:txBody>
      </p:sp>
      <p:pic>
        <p:nvPicPr>
          <p:cNvPr id="8194" name="Picture 2" descr="C:\Users\Iveta\Downloads\IMG_20220131_083002 Šaliansky Maťk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00808"/>
            <a:ext cx="6198187" cy="4647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3064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projekty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sk-SK" sz="2200" dirty="0" smtClean="0"/>
              <a:t>Hovorme o jedle</a:t>
            </a:r>
          </a:p>
          <a:p>
            <a:pPr>
              <a:buFont typeface="Wingdings" pitchFamily="2" charset="2"/>
              <a:buChar char="Ø"/>
            </a:pPr>
            <a:r>
              <a:rPr lang="sk-SK" sz="2200" dirty="0" smtClean="0"/>
              <a:t>Ocenený strieborným diplomom v krajskom kole - zapojili sa všetky triedy a ŠKD.</a:t>
            </a:r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14339" name="Picture 3" descr="C:\Users\Iveta\Desktop\Nový priečinok (32)\resized\20200205_114753_1024x7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852936"/>
            <a:ext cx="4032448" cy="3509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54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obsahu 4"/>
          <p:cNvSpPr>
            <a:spLocks noGrp="1"/>
          </p:cNvSpPr>
          <p:nvPr>
            <p:ph idx="1"/>
          </p:nvPr>
        </p:nvSpPr>
        <p:spPr>
          <a:xfrm>
            <a:off x="323528" y="1196752"/>
            <a:ext cx="8686800" cy="4525963"/>
          </a:xfrm>
        </p:spPr>
        <p:txBody>
          <a:bodyPr/>
          <a:lstStyle/>
          <a:p>
            <a:pPr marL="0" indent="0">
              <a:buNone/>
            </a:pPr>
            <a:r>
              <a:rPr lang="sk-SK" sz="2200" dirty="0" smtClean="0"/>
              <a:t>2. Návrh na </a:t>
            </a:r>
            <a:r>
              <a:rPr lang="sk-SK" sz="2200" dirty="0" err="1" smtClean="0"/>
              <a:t>Personalizované</a:t>
            </a:r>
            <a:r>
              <a:rPr lang="sk-SK" sz="2200" dirty="0" smtClean="0"/>
              <a:t>  </a:t>
            </a:r>
            <a:r>
              <a:rPr lang="sk-SK" sz="2200" dirty="0" err="1" smtClean="0"/>
              <a:t>recyklokoše</a:t>
            </a:r>
            <a:endParaRPr lang="sk-SK" sz="2200" dirty="0" smtClean="0"/>
          </a:p>
          <a:p>
            <a:pPr marL="0" indent="0">
              <a:buNone/>
            </a:pPr>
            <a:r>
              <a:rPr lang="sk-SK" sz="2200" dirty="0" smtClean="0"/>
              <a:t>Spoločnosť ENVI-PAK ocenila aj náš projekt, ktorý zaujal svojou nápaditosťou, originalitou a najmä QR kód, cez ktorý sa odpad v obci kontroluje. </a:t>
            </a:r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2050" name="Picture 2" descr="G:\RECYKLUJEME\DSCN02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631" y="3212976"/>
            <a:ext cx="6292134" cy="353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10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Iveta\Downloads\248630179_2645367872426780_639997601245185203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340768"/>
            <a:ext cx="5904656" cy="495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61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sk-SK" sz="2000" b="1" i="1" dirty="0"/>
              <a:t>z</a:t>
            </a:r>
            <a:r>
              <a:rPr lang="sk-SK" sz="2000" b="1" i="1" dirty="0" smtClean="0"/>
              <a:t>ákladná škola v Nižnom Hrušove je škola s 1. až 4. ročníkom</a:t>
            </a:r>
          </a:p>
          <a:p>
            <a:pPr algn="just">
              <a:buFont typeface="Wingdings" pitchFamily="2" charset="2"/>
              <a:buChar char="Ø"/>
            </a:pPr>
            <a:r>
              <a:rPr lang="sk-SK" sz="2000" b="1" i="1" dirty="0"/>
              <a:t>š</a:t>
            </a:r>
            <a:r>
              <a:rPr lang="sk-SK" sz="2000" b="1" i="1" dirty="0" smtClean="0"/>
              <a:t>kola má dve oddelenie ŠKD </a:t>
            </a:r>
          </a:p>
          <a:p>
            <a:pPr algn="just">
              <a:buFont typeface="Wingdings" pitchFamily="2" charset="2"/>
              <a:buChar char="Ø"/>
            </a:pPr>
            <a:r>
              <a:rPr lang="sk-SK" sz="2000" b="1" i="1" dirty="0" smtClean="0"/>
              <a:t>nachádza sa v samostatnom areáli v peknom prírodnom prostredí</a:t>
            </a:r>
          </a:p>
          <a:p>
            <a:pPr algn="just">
              <a:buFont typeface="Wingdings" pitchFamily="2" charset="2"/>
              <a:buChar char="Ø"/>
            </a:pPr>
            <a:r>
              <a:rPr lang="sk-SK" sz="2000" b="1" i="1" dirty="0"/>
              <a:t>j</a:t>
            </a:r>
            <a:r>
              <a:rPr lang="sk-SK" sz="2000" b="1" i="1" dirty="0" smtClean="0"/>
              <a:t>e </a:t>
            </a:r>
            <a:r>
              <a:rPr lang="sk-SK" sz="2000" b="1" i="1" dirty="0" err="1" smtClean="0"/>
              <a:t>neplnoorganizovaná</a:t>
            </a:r>
            <a:endParaRPr lang="sk-SK" sz="2000" b="1" i="1" dirty="0"/>
          </a:p>
        </p:txBody>
      </p:sp>
      <p:pic>
        <p:nvPicPr>
          <p:cNvPr id="3074" name="Picture 2" descr="C:\Users\Iveta\Downloads\176223900_848607939332676_652177376513380350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385002"/>
            <a:ext cx="4774407" cy="232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89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Iveta\Downloads\244464422_1161366111056123_1378549467889504716_n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2924333" cy="219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Iveta\Downloads\hdimg239b365a7c2cf7b69366f17790dcc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2204864"/>
            <a:ext cx="4139932" cy="310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Iveta\Downloads\hdimg17d2a625769f0abf3893c4c71cf8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77072"/>
            <a:ext cx="3287311" cy="2465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2060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Webstránka</a:t>
            </a:r>
            <a:r>
              <a:rPr lang="sk-SK" dirty="0" smtClean="0"/>
              <a:t> našej školy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dirty="0" smtClean="0"/>
              <a:t>Školská web stránka – kreatívne, veľmi pútavo a pravidelne informuje o rôznych aktivitách, zámeroch a základných informáciách o škole. </a:t>
            </a:r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3075" name="Picture 3" descr="C:\Users\Iveta\Pictures\20200209_1825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68960"/>
            <a:ext cx="8083336" cy="365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80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4294967295"/>
          </p:nvPr>
        </p:nvSpPr>
        <p:spPr>
          <a:xfrm>
            <a:off x="457200" y="1554163"/>
            <a:ext cx="8686800" cy="452596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sk-SK" sz="2000" b="1" dirty="0" smtClean="0"/>
              <a:t>Škola má SMART vykurovací systém </a:t>
            </a:r>
            <a:r>
              <a:rPr lang="sk-SK" sz="2000" dirty="0" smtClean="0"/>
              <a:t>– tepelné čerpadlá (vzduch, voda), zateplený obvodový plášť, strechu a pivničné priestory, vymenené všetky okná, dvere a doplnené žalúzie. </a:t>
            </a:r>
            <a:r>
              <a:rPr lang="sk-SK" sz="2000" dirty="0"/>
              <a:t>Škola je zabezpečená proti úniku plynu a krádeži modernými novými technológiami. B</a:t>
            </a:r>
            <a:r>
              <a:rPr lang="sk-SK" sz="2000" dirty="0" smtClean="0"/>
              <a:t>ezpečnosť </a:t>
            </a:r>
            <a:r>
              <a:rPr lang="sk-SK" sz="2000" dirty="0"/>
              <a:t>žiakov na školskom dvore a vstupe do ZŠ je zabezpečená prostredníctvom moderného kamerového </a:t>
            </a:r>
            <a:r>
              <a:rPr lang="sk-SK" sz="2000" dirty="0" smtClean="0"/>
              <a:t>systému.</a:t>
            </a:r>
            <a:endParaRPr lang="sk-SK" sz="2000" dirty="0"/>
          </a:p>
        </p:txBody>
      </p:sp>
      <p:pic>
        <p:nvPicPr>
          <p:cNvPr id="1026" name="Picture 2" descr="C:\Users\Iveta\Pictures\Nový priečinok (20)\20220318_1411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01569"/>
            <a:ext cx="3675241" cy="275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Iveta\Pictures\Nový priečinok (20)\20220318_1412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241" y="4785086"/>
            <a:ext cx="2382169" cy="178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Iveta\Pictures\Nový priečinok (20)\20220318_1412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814100"/>
            <a:ext cx="2725200" cy="204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030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Parkovisko pred školou</a:t>
            </a:r>
            <a:endParaRPr lang="sk-SK" dirty="0"/>
          </a:p>
        </p:txBody>
      </p:sp>
      <p:pic>
        <p:nvPicPr>
          <p:cNvPr id="2050" name="Picture 2" descr="C:\Users\Iveta\Pictures\Nový priečinok (20)\20220314_0641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564903"/>
            <a:ext cx="5219279" cy="391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534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Škola spolupracuje: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k-SK" sz="2000" dirty="0" smtClean="0"/>
              <a:t>Podpora škole je neodmysliteľnou súčasťou jej efektivity, má rôzne podoby a možnosti. Spolupráca s pánom starostom obce Jánom </a:t>
            </a:r>
            <a:r>
              <a:rPr lang="sk-SK" sz="2000" dirty="0" err="1" smtClean="0"/>
              <a:t>Fenčákom</a:t>
            </a:r>
            <a:r>
              <a:rPr lang="sk-SK" sz="2000" dirty="0" smtClean="0"/>
              <a:t> a obecným zastupiteľstvom je na veľmi vysokej úrovni. Aj v tomto školskom roku budú všetkým budúcim prvákom zakúpené všetky potrebné pomôcky do prvého ročníka. Výborná spolupráca je aj s pani riaditeľkou, kolektívom MŠ a rodičmi. Škola spolupracuje taktiež s FK Nižný Hrušov. </a:t>
            </a:r>
            <a:endParaRPr lang="sk-SK" sz="2000" dirty="0"/>
          </a:p>
        </p:txBody>
      </p:sp>
      <p:pic>
        <p:nvPicPr>
          <p:cNvPr id="5122" name="Picture 2" descr="C:\Users\Iveta\Pictures\foto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63826"/>
            <a:ext cx="3988286" cy="224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Iveta\Desktop\Nový priečinok (41)\resized\DSCN9718_768x7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137104"/>
            <a:ext cx="2341563" cy="234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Iveta\Downloads\DSCF5204 starost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005064"/>
            <a:ext cx="2843808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175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Iveta\Pictures\foto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196752"/>
            <a:ext cx="3456384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Iveta\Pictures\foto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59" y="4005064"/>
            <a:ext cx="4574505" cy="2573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Iveta\Pictures\foto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4876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93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Zakúpenie pomôcok pre prvákov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4827166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sk-SK" sz="2000" dirty="0" smtClean="0"/>
              <a:t>Aj v tomto školskom roku budú zakúpené prvákom pomôcky do 1.ročníka v </a:t>
            </a:r>
            <a:r>
              <a:rPr lang="sk-SK" sz="2000" smtClean="0"/>
              <a:t>hodnote 40€</a:t>
            </a:r>
            <a:r>
              <a:rPr lang="sk-SK" sz="2000" dirty="0" smtClean="0"/>
              <a:t>, ktoré schválili na obecnom zastupiteľstve pán starosta obce Ján </a:t>
            </a:r>
            <a:r>
              <a:rPr lang="sk-SK" sz="2000" dirty="0" err="1" smtClean="0"/>
              <a:t>Fenčák</a:t>
            </a:r>
            <a:r>
              <a:rPr lang="sk-SK" sz="2000" dirty="0" smtClean="0"/>
              <a:t> a poslanci obce. Zoznam pomôcok:</a:t>
            </a:r>
          </a:p>
          <a:p>
            <a:pPr algn="just">
              <a:buFont typeface="Wingdings" pitchFamily="2" charset="2"/>
              <a:buChar char="Ø"/>
            </a:pPr>
            <a:r>
              <a:rPr lang="sk-SK" sz="2000" dirty="0" smtClean="0"/>
              <a:t>Peračník</a:t>
            </a:r>
          </a:p>
          <a:p>
            <a:pPr algn="just">
              <a:buFont typeface="Wingdings" pitchFamily="2" charset="2"/>
              <a:buChar char="Ø"/>
            </a:pPr>
            <a:r>
              <a:rPr lang="sk-SK" sz="2000" dirty="0" smtClean="0"/>
              <a:t>20ks zošitov na matematiku</a:t>
            </a:r>
          </a:p>
          <a:p>
            <a:pPr algn="just">
              <a:buFont typeface="Wingdings" pitchFamily="2" charset="2"/>
              <a:buChar char="Ø"/>
            </a:pPr>
            <a:r>
              <a:rPr lang="sk-SK" sz="2000" dirty="0" smtClean="0"/>
              <a:t>20ks zošitov na slovenský jazyk</a:t>
            </a:r>
          </a:p>
          <a:p>
            <a:pPr algn="just">
              <a:buFont typeface="Wingdings" pitchFamily="2" charset="2"/>
              <a:buChar char="Ø"/>
            </a:pPr>
            <a:r>
              <a:rPr lang="sk-SK" sz="2000" dirty="0" smtClean="0"/>
              <a:t>10ks zošitov na </a:t>
            </a:r>
            <a:r>
              <a:rPr lang="sk-SK" sz="2000" dirty="0" err="1" smtClean="0"/>
              <a:t>prvouku</a:t>
            </a:r>
            <a:endParaRPr lang="sk-SK" sz="2000" dirty="0" smtClean="0"/>
          </a:p>
          <a:p>
            <a:pPr algn="just">
              <a:buFont typeface="Wingdings" pitchFamily="2" charset="2"/>
              <a:buChar char="Ø"/>
            </a:pPr>
            <a:r>
              <a:rPr lang="sk-SK" sz="2000" dirty="0" smtClean="0"/>
              <a:t>Pero, farbičky, vodové farby</a:t>
            </a:r>
          </a:p>
          <a:p>
            <a:pPr algn="just">
              <a:buFont typeface="Wingdings" pitchFamily="2" charset="2"/>
              <a:buChar char="Ø"/>
            </a:pPr>
            <a:r>
              <a:rPr lang="sk-SK" sz="2000" dirty="0" err="1" smtClean="0"/>
              <a:t>Sada</a:t>
            </a:r>
            <a:r>
              <a:rPr lang="sk-SK" sz="2000" dirty="0" smtClean="0"/>
              <a:t> písaniek k šlabikáru </a:t>
            </a:r>
            <a:r>
              <a:rPr lang="sk-SK" sz="2000" dirty="0" err="1" smtClean="0"/>
              <a:t>Virgovičová</a:t>
            </a:r>
            <a:r>
              <a:rPr lang="sk-SK" sz="2000" dirty="0" smtClean="0"/>
              <a:t> (6ks)</a:t>
            </a:r>
          </a:p>
          <a:p>
            <a:pPr algn="just">
              <a:buFont typeface="Wingdings" pitchFamily="2" charset="2"/>
              <a:buChar char="Ø"/>
            </a:pPr>
            <a:r>
              <a:rPr lang="sk-SK" sz="2000" dirty="0" smtClean="0"/>
              <a:t>Výkresy </a:t>
            </a:r>
          </a:p>
          <a:p>
            <a:pPr algn="just">
              <a:buFont typeface="Wingdings" pitchFamily="2" charset="2"/>
              <a:buChar char="Ø"/>
            </a:pPr>
            <a:r>
              <a:rPr lang="sk-SK" sz="2000" dirty="0" smtClean="0"/>
              <a:t>Dosky na zošity</a:t>
            </a:r>
          </a:p>
          <a:p>
            <a:pPr algn="just">
              <a:buFont typeface="Wingdings" pitchFamily="2" charset="2"/>
              <a:buChar char="Ø"/>
            </a:pPr>
            <a:r>
              <a:rPr lang="sk-SK" sz="2000" dirty="0" smtClean="0"/>
              <a:t>Štetce </a:t>
            </a:r>
          </a:p>
          <a:p>
            <a:pPr algn="just">
              <a:buFont typeface="Wingdings" pitchFamily="2" charset="2"/>
              <a:buChar char="Ø"/>
            </a:pPr>
            <a:r>
              <a:rPr lang="sk-SK" sz="2000" dirty="0" smtClean="0"/>
              <a:t>Nožnice, lepidlo</a:t>
            </a:r>
          </a:p>
          <a:p>
            <a:pPr algn="just">
              <a:buFont typeface="Wingdings" pitchFamily="2" charset="2"/>
              <a:buChar char="Ø"/>
            </a:pPr>
            <a:r>
              <a:rPr lang="sk-SK" sz="2000" dirty="0" smtClean="0"/>
              <a:t>Notový zošiť</a:t>
            </a:r>
            <a:endParaRPr lang="sk-SK" sz="2000" dirty="0"/>
          </a:p>
        </p:txBody>
      </p:sp>
      <p:pic>
        <p:nvPicPr>
          <p:cNvPr id="5122" name="Picture 2" descr="C:\Users\Iveta\Pictures\foto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46" y="2786058"/>
            <a:ext cx="3219864" cy="3219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60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Výhody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525921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k-SK" sz="2400" b="1" dirty="0" smtClean="0"/>
              <a:t>Hygienické potreby hradí zriaďovateľ pre všetkých žiakov:</a:t>
            </a:r>
          </a:p>
          <a:p>
            <a:pPr>
              <a:buFont typeface="Wingdings" pitchFamily="2" charset="2"/>
              <a:buChar char="Ø"/>
            </a:pPr>
            <a:r>
              <a:rPr lang="sk-SK" sz="2400" dirty="0" smtClean="0"/>
              <a:t>Mydlo</a:t>
            </a:r>
          </a:p>
          <a:p>
            <a:pPr>
              <a:buFont typeface="Wingdings" pitchFamily="2" charset="2"/>
              <a:buChar char="Ø"/>
            </a:pPr>
            <a:r>
              <a:rPr lang="sk-SK" sz="2400" dirty="0" smtClean="0"/>
              <a:t>Toaletný papier</a:t>
            </a:r>
          </a:p>
          <a:p>
            <a:pPr>
              <a:buFont typeface="Wingdings" pitchFamily="2" charset="2"/>
              <a:buChar char="Ø"/>
            </a:pPr>
            <a:r>
              <a:rPr lang="sk-SK" sz="2400" dirty="0" err="1" smtClean="0"/>
              <a:t>Jednorázové</a:t>
            </a:r>
            <a:r>
              <a:rPr lang="sk-SK" sz="2400" dirty="0" smtClean="0"/>
              <a:t> utierky do jedálne</a:t>
            </a:r>
          </a:p>
          <a:p>
            <a:pPr>
              <a:buFont typeface="Wingdings" pitchFamily="2" charset="2"/>
              <a:buChar char="Ø"/>
            </a:pPr>
            <a:endParaRPr lang="sk-SK" sz="2400" dirty="0"/>
          </a:p>
          <a:p>
            <a:pPr marL="0" indent="0">
              <a:buNone/>
            </a:pPr>
            <a:r>
              <a:rPr lang="sk-SK" sz="2400" b="1" dirty="0" smtClean="0"/>
              <a:t>Ďalšie výhody malej školy:</a:t>
            </a:r>
          </a:p>
          <a:p>
            <a:pPr>
              <a:buFont typeface="Wingdings" pitchFamily="2" charset="2"/>
              <a:buChar char="Ø"/>
            </a:pPr>
            <a:r>
              <a:rPr lang="sk-SK" sz="2400" dirty="0" smtClean="0"/>
              <a:t>Menší pedagogický zbor</a:t>
            </a:r>
          </a:p>
          <a:p>
            <a:pPr>
              <a:buFont typeface="Wingdings" pitchFamily="2" charset="2"/>
              <a:buChar char="Ø"/>
            </a:pPr>
            <a:r>
              <a:rPr lang="sk-SK" sz="2400" dirty="0" smtClean="0"/>
              <a:t>Učitelia dieťa dobre poznajú</a:t>
            </a:r>
          </a:p>
          <a:p>
            <a:pPr>
              <a:buFont typeface="Wingdings" pitchFamily="2" charset="2"/>
              <a:buChar char="Ø"/>
            </a:pPr>
            <a:r>
              <a:rPr lang="sk-SK" sz="2400" dirty="0" smtClean="0"/>
              <a:t>Menšia škola deťom poskytuje kvalitné emocionálne zázemie</a:t>
            </a:r>
          </a:p>
          <a:p>
            <a:pPr>
              <a:buFont typeface="Wingdings" pitchFamily="2" charset="2"/>
              <a:buChar char="Ø"/>
            </a:pPr>
            <a:r>
              <a:rPr lang="sk-SK" sz="2400" dirty="0" smtClean="0"/>
              <a:t>Menej hlučné prostredie</a:t>
            </a:r>
          </a:p>
          <a:p>
            <a:pPr>
              <a:buFont typeface="Wingdings" pitchFamily="2" charset="2"/>
              <a:buChar char="Ø"/>
            </a:pPr>
            <a:r>
              <a:rPr lang="sk-SK" sz="2400" dirty="0" smtClean="0"/>
              <a:t>Nižší počet detí v triedach</a:t>
            </a:r>
          </a:p>
          <a:p>
            <a:pPr>
              <a:buFont typeface="Wingdings" pitchFamily="2" charset="2"/>
              <a:buChar char="Ø"/>
            </a:pPr>
            <a:r>
              <a:rPr lang="sk-SK" sz="2400" dirty="0" smtClean="0"/>
              <a:t>Socializácia</a:t>
            </a:r>
          </a:p>
          <a:p>
            <a:pPr>
              <a:buFont typeface="Wingdings" pitchFamily="2" charset="2"/>
              <a:buChar char="Ø"/>
            </a:pPr>
            <a:r>
              <a:rPr lang="sk-SK" sz="2400" dirty="0" smtClean="0"/>
              <a:t>Individuálny prístup a dobrá spätná väzba</a:t>
            </a:r>
          </a:p>
          <a:p>
            <a:pPr>
              <a:buFont typeface="Wingdings" pitchFamily="2" charset="2"/>
              <a:buChar char="Ø"/>
            </a:pPr>
            <a:r>
              <a:rPr lang="sk-SK" sz="2400" dirty="0" smtClean="0"/>
              <a:t>Mimoškolské aktivity – krúžky (príprava na súťaže)</a:t>
            </a:r>
          </a:p>
          <a:p>
            <a:pPr>
              <a:buFont typeface="Wingdings" pitchFamily="2" charset="2"/>
              <a:buChar char="Ø"/>
            </a:pPr>
            <a:r>
              <a:rPr lang="sk-SK" sz="2400" dirty="0" smtClean="0"/>
              <a:t>Dostatok didaktických pomôcok</a:t>
            </a:r>
          </a:p>
          <a:p>
            <a:pPr marL="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65414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Zápis do 1.ročníka</a:t>
            </a:r>
            <a:endParaRPr lang="sk-SK" dirty="0"/>
          </a:p>
        </p:txBody>
      </p:sp>
      <p:pic>
        <p:nvPicPr>
          <p:cNvPr id="2051" name="Picture 3" descr="C:\Users\Iveta\Downloads\275547525_384198973178127_1211791318914161441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4088342" cy="553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Iveta\Downloads\275438644_2092275964275781_604323374827513927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406" y="1196752"/>
            <a:ext cx="3688026" cy="553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62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Čo je potrebné k zápisu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sk-SK" dirty="0" smtClean="0"/>
              <a:t>Občiansky preukaz zákonného zástupcu dieťaťa</a:t>
            </a:r>
          </a:p>
          <a:p>
            <a:pPr>
              <a:buFont typeface="Wingdings" pitchFamily="2" charset="2"/>
              <a:buChar char="§"/>
            </a:pPr>
            <a:r>
              <a:rPr lang="sk-SK" dirty="0" smtClean="0"/>
              <a:t>Rodný list dieťaťa</a:t>
            </a:r>
          </a:p>
          <a:p>
            <a:pPr>
              <a:buFont typeface="Wingdings" pitchFamily="2" charset="2"/>
              <a:buChar char="§"/>
            </a:pPr>
            <a:r>
              <a:rPr lang="sk-SK" dirty="0" smtClean="0"/>
              <a:t>Vypísať elektronickú prihlášku do 1.ročníka, ktorá bude dostupná na web stránke školy od 1.apríla 2022 do 6.apríla 2022</a:t>
            </a:r>
          </a:p>
          <a:p>
            <a:pPr>
              <a:buFont typeface="Wingdings" pitchFamily="2" charset="2"/>
              <a:buChar char="§"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39088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Pedagogický zbor: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k-SK" sz="2000" b="1" dirty="0" smtClean="0">
                <a:latin typeface="AR CENA" pitchFamily="2" charset="0"/>
              </a:rPr>
              <a:t>Riaditeľka školy:</a:t>
            </a:r>
          </a:p>
          <a:p>
            <a:pPr marL="0" indent="0">
              <a:buNone/>
            </a:pPr>
            <a:r>
              <a:rPr lang="sk-SK" sz="1900" dirty="0" smtClean="0"/>
              <a:t>PaedDr. Iveta </a:t>
            </a:r>
            <a:r>
              <a:rPr lang="sk-SK" sz="1900" dirty="0" err="1" smtClean="0"/>
              <a:t>Ondiková</a:t>
            </a:r>
            <a:endParaRPr lang="sk-SK" sz="1900" dirty="0" smtClean="0"/>
          </a:p>
          <a:p>
            <a:pPr marL="0" indent="0">
              <a:buNone/>
            </a:pPr>
            <a:r>
              <a:rPr lang="sk-SK" sz="2000" dirty="0" err="1" smtClean="0">
                <a:hlinkClick r:id="rId2"/>
              </a:rPr>
              <a:t>zakladnaskola@niznyhrusov.sk</a:t>
            </a:r>
            <a:endParaRPr lang="sk-SK" sz="15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sk-SK" sz="2000" b="1" dirty="0" smtClean="0">
                <a:latin typeface="AR CENA" pitchFamily="2" charset="0"/>
              </a:rPr>
              <a:t>Zástupkyňa školy:</a:t>
            </a:r>
          </a:p>
          <a:p>
            <a:pPr marL="0" indent="0">
              <a:buNone/>
            </a:pPr>
            <a:r>
              <a:rPr lang="sk-SK" sz="1900" dirty="0" smtClean="0"/>
              <a:t>Mgr. Alena </a:t>
            </a:r>
            <a:r>
              <a:rPr lang="sk-SK" sz="1900" dirty="0" err="1" smtClean="0"/>
              <a:t>Halkovičová</a:t>
            </a:r>
            <a:endParaRPr lang="sk-SK" sz="1900" dirty="0" smtClean="0"/>
          </a:p>
          <a:p>
            <a:pPr marL="0" indent="0">
              <a:buNone/>
            </a:pPr>
            <a:r>
              <a:rPr lang="sk-SK" sz="2000" dirty="0" err="1" smtClean="0">
                <a:hlinkClick r:id="rId3"/>
              </a:rPr>
              <a:t>alena.halkovicova@niznyhrusov.sk</a:t>
            </a:r>
            <a:endParaRPr lang="sk-SK" sz="15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sk-SK" sz="2000" b="1" dirty="0" smtClean="0">
                <a:latin typeface="AR CENA" pitchFamily="2" charset="0"/>
              </a:rPr>
              <a:t>Učitelia:</a:t>
            </a:r>
          </a:p>
          <a:p>
            <a:pPr marL="0" indent="0" fontAlgn="t">
              <a:buNone/>
            </a:pPr>
            <a:r>
              <a:rPr lang="sk-SK" sz="1900" dirty="0"/>
              <a:t>Mgr. Jana </a:t>
            </a:r>
            <a:r>
              <a:rPr lang="sk-SK" sz="1900" dirty="0" err="1"/>
              <a:t>Ferčáková</a:t>
            </a:r>
            <a:endParaRPr lang="sk-SK" sz="1900" dirty="0"/>
          </a:p>
          <a:p>
            <a:pPr marL="0" indent="0" fontAlgn="t">
              <a:buNone/>
            </a:pPr>
            <a:r>
              <a:rPr lang="sk-SK" sz="1900" u="sng" dirty="0" err="1" smtClean="0">
                <a:solidFill>
                  <a:srgbClr val="FF0000"/>
                </a:solidFill>
                <a:hlinkClick r:id="rId4"/>
              </a:rPr>
              <a:t>jana.fercakova@niznyhrusov.sk</a:t>
            </a:r>
            <a:endParaRPr lang="sk-SK" sz="1900" u="sng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sk-SK" sz="15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sk-SK" sz="2000" b="1" dirty="0" smtClean="0">
                <a:latin typeface="AR CENA" pitchFamily="2" charset="0"/>
              </a:rPr>
              <a:t>Vychovávateľka ŠKD:</a:t>
            </a:r>
            <a:r>
              <a:rPr lang="sk-SK" sz="2000" dirty="0" smtClean="0"/>
              <a:t/>
            </a:r>
            <a:br>
              <a:rPr lang="sk-SK" sz="2000" dirty="0" smtClean="0"/>
            </a:br>
            <a:r>
              <a:rPr lang="sk-SK" sz="1900" dirty="0" smtClean="0"/>
              <a:t>Mgr. Jana </a:t>
            </a:r>
            <a:r>
              <a:rPr lang="sk-SK" sz="1900" dirty="0" err="1" smtClean="0"/>
              <a:t>Pavlovová</a:t>
            </a:r>
            <a:endParaRPr lang="sk-SK" sz="1900" dirty="0" smtClean="0"/>
          </a:p>
          <a:p>
            <a:pPr marL="0" indent="0">
              <a:buNone/>
            </a:pPr>
            <a:r>
              <a:rPr lang="sk-SK" sz="2000" dirty="0" err="1" smtClean="0">
                <a:hlinkClick r:id="rId5"/>
              </a:rPr>
              <a:t>jana.pavlovova@niznyhrusov.sk</a:t>
            </a:r>
            <a:endParaRPr lang="sk-SK" sz="2000" dirty="0" smtClean="0"/>
          </a:p>
          <a:p>
            <a:pPr marL="0" indent="0">
              <a:buNone/>
            </a:pPr>
            <a:r>
              <a:rPr lang="sk-SK" sz="1900" dirty="0" smtClean="0"/>
              <a:t>Ing</a:t>
            </a:r>
            <a:r>
              <a:rPr lang="sk-SK" sz="1900" dirty="0"/>
              <a:t>. Marcela </a:t>
            </a:r>
            <a:r>
              <a:rPr lang="sk-SK" sz="1900" dirty="0" err="1"/>
              <a:t>Baníková</a:t>
            </a:r>
            <a:endParaRPr lang="sk-SK" sz="1900" dirty="0"/>
          </a:p>
          <a:p>
            <a:pPr marL="0" indent="0" fontAlgn="t">
              <a:buNone/>
            </a:pPr>
            <a:r>
              <a:rPr lang="sk-SK" sz="1900" u="sng" dirty="0" err="1">
                <a:solidFill>
                  <a:srgbClr val="FF0000"/>
                </a:solidFill>
                <a:hlinkClick r:id="rId6"/>
              </a:rPr>
              <a:t>marcela.banikova@niznyhrusov.sk</a:t>
            </a:r>
            <a:endParaRPr lang="sk-SK" sz="1900" u="sng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sk-SK" sz="19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sk-SK" sz="1500" dirty="0" smtClean="0">
              <a:solidFill>
                <a:srgbClr val="0070C0"/>
              </a:solidFill>
            </a:endParaRPr>
          </a:p>
        </p:txBody>
      </p:sp>
      <p:pic>
        <p:nvPicPr>
          <p:cNvPr id="1027" name="Picture 3" descr="C:\Users\Iveta\Pictures\foto mamk\resized\20200205_114010_576x76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686255"/>
            <a:ext cx="1440160" cy="192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Iveta\Pictures\foto mamk\resized\20200205_113829_576x76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3829116"/>
            <a:ext cx="1489956" cy="198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Iveta\Downloads\cloud (2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074" y="3294276"/>
            <a:ext cx="1528143" cy="152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Iveta\Downloads\cloud (3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679" y="5013176"/>
            <a:ext cx="1406624" cy="140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Iveta\Downloads\DSCF6348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074" y="1124744"/>
            <a:ext cx="1300406" cy="188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54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Plánujeme pre školu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sk-SK" dirty="0" smtClean="0"/>
              <a:t>Realizovať projektovú činnosť so zameraním na </a:t>
            </a:r>
            <a:r>
              <a:rPr lang="sk-SK" dirty="0" err="1" smtClean="0"/>
              <a:t>inovatívnosť</a:t>
            </a:r>
            <a:r>
              <a:rPr lang="sk-SK" dirty="0" smtClean="0"/>
              <a:t> </a:t>
            </a:r>
          </a:p>
          <a:p>
            <a:pPr>
              <a:buFont typeface="Wingdings" pitchFamily="2" charset="2"/>
              <a:buChar char="Ø"/>
            </a:pPr>
            <a:r>
              <a:rPr lang="sk-SK" dirty="0" smtClean="0"/>
              <a:t>Posilňovať kvalitnú úroveň vzdelávania.</a:t>
            </a:r>
          </a:p>
          <a:p>
            <a:pPr>
              <a:buFont typeface="Wingdings" pitchFamily="2" charset="2"/>
              <a:buChar char="Ø"/>
            </a:pPr>
            <a:r>
              <a:rPr lang="sk-SK" dirty="0" smtClean="0"/>
              <a:t>Uplatňovať zážitkové vyučovanie vo vyučovacom procese a aplikovať moderné metódy a formy práce</a:t>
            </a:r>
          </a:p>
          <a:p>
            <a:pPr>
              <a:buFont typeface="Wingdings" pitchFamily="2" charset="2"/>
              <a:buChar char="Ø"/>
            </a:pPr>
            <a:r>
              <a:rPr lang="sk-SK" dirty="0" smtClean="0"/>
              <a:t>Modernizovať materiálno technické a priestorové vybavenie školy</a:t>
            </a:r>
          </a:p>
        </p:txBody>
      </p:sp>
    </p:spTree>
    <p:extLst>
      <p:ext uri="{BB962C8B-B14F-4D97-AF65-F5344CB8AC3E}">
        <p14:creationId xmlns:p14="http://schemas.microsoft.com/office/powerpoint/2010/main" val="331379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Kontakty: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sk-SK" b="1" dirty="0" smtClean="0">
                <a:solidFill>
                  <a:srgbClr val="FF0000"/>
                </a:solidFill>
              </a:rPr>
              <a:t>Webová adresa:</a:t>
            </a:r>
          </a:p>
          <a:p>
            <a:pPr marL="0" indent="0" algn="ctr">
              <a:buNone/>
            </a:pPr>
            <a:r>
              <a:rPr lang="sk-SK" dirty="0"/>
              <a:t>https://</a:t>
            </a:r>
            <a:r>
              <a:rPr lang="sk-SK" dirty="0" smtClean="0"/>
              <a:t>zsniznyhrusov.edupage.org</a:t>
            </a:r>
            <a:endParaRPr lang="sk-SK" dirty="0"/>
          </a:p>
          <a:p>
            <a:pPr marL="0" indent="0" algn="ctr">
              <a:buNone/>
            </a:pPr>
            <a:r>
              <a:rPr lang="sk-SK" b="1" dirty="0" smtClean="0">
                <a:solidFill>
                  <a:srgbClr val="FF0000"/>
                </a:solidFill>
              </a:rPr>
              <a:t>E-mail školy:</a:t>
            </a:r>
          </a:p>
          <a:p>
            <a:pPr marL="0" indent="0" algn="ctr">
              <a:buNone/>
            </a:pPr>
            <a:r>
              <a:rPr lang="sk-SK" dirty="0" err="1"/>
              <a:t>z</a:t>
            </a:r>
            <a:r>
              <a:rPr lang="sk-SK" dirty="0" err="1" smtClean="0"/>
              <a:t>akladnaskola@niznyhrusov.sk</a:t>
            </a:r>
            <a:endParaRPr lang="sk-SK" dirty="0"/>
          </a:p>
          <a:p>
            <a:pPr marL="0" indent="0" algn="ctr">
              <a:buNone/>
            </a:pPr>
            <a:r>
              <a:rPr lang="sk-SK" b="1" dirty="0" smtClean="0">
                <a:solidFill>
                  <a:srgbClr val="FF0000"/>
                </a:solidFill>
              </a:rPr>
              <a:t>Telefonický kontakt:</a:t>
            </a:r>
          </a:p>
          <a:p>
            <a:pPr marL="0" indent="0" algn="ctr">
              <a:buNone/>
            </a:pPr>
            <a:r>
              <a:rPr lang="sk-SK" dirty="0" smtClean="0"/>
              <a:t>0911 704 724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5333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Záver prezentácie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r>
              <a:rPr lang="sk-SK" sz="4400" b="1" dirty="0" smtClean="0"/>
              <a:t>Ďakujem, že ste vydržali až do konca a pozreli si prezentáciu o našej ZÁKLADNEJ ŠKOLE v Nižnom Hrušove.</a:t>
            </a:r>
            <a:endParaRPr lang="sk-SK" sz="4400" b="1" dirty="0"/>
          </a:p>
        </p:txBody>
      </p:sp>
    </p:spTree>
    <p:extLst>
      <p:ext uri="{BB962C8B-B14F-4D97-AF65-F5344CB8AC3E}">
        <p14:creationId xmlns:p14="http://schemas.microsoft.com/office/powerpoint/2010/main" val="187716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51520" y="1196752"/>
            <a:ext cx="8208912" cy="4525963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sk-SK" sz="1800" b="1" i="1" dirty="0" smtClean="0"/>
              <a:t>Výchovu a vzdelávanie zabezpečuje 5 pedagogických zamestnancov</a:t>
            </a:r>
          </a:p>
          <a:p>
            <a:pPr algn="just">
              <a:buFont typeface="Wingdings" pitchFamily="2" charset="2"/>
              <a:buChar char="Ø"/>
            </a:pPr>
            <a:r>
              <a:rPr lang="sk-SK" sz="1800" b="1" i="1" dirty="0" smtClean="0"/>
              <a:t>Všetci spĺňajú kvalifikačné predpoklady</a:t>
            </a:r>
          </a:p>
          <a:p>
            <a:pPr algn="just">
              <a:buFont typeface="Wingdings" pitchFamily="2" charset="2"/>
              <a:buChar char="Ø"/>
            </a:pPr>
            <a:r>
              <a:rPr lang="sk-SK" sz="1800" b="1" i="1" dirty="0" smtClean="0"/>
              <a:t>Všetci učitelia majú tablety na ktorých počas vyučovacích hodín pracujú a  hneď ukladajú známky, domáce úlohy a iné informácie na </a:t>
            </a:r>
            <a:r>
              <a:rPr lang="sk-SK" sz="1800" b="1" i="1" dirty="0" err="1" smtClean="0"/>
              <a:t>EduPage</a:t>
            </a:r>
            <a:r>
              <a:rPr lang="sk-SK" sz="1800" b="1" i="1" dirty="0" smtClean="0"/>
              <a:t>, kde si ich rodičia môžu pozrieť.</a:t>
            </a:r>
          </a:p>
        </p:txBody>
      </p:sp>
      <p:pic>
        <p:nvPicPr>
          <p:cNvPr id="1026" name="Picture 2" descr="C:\Users\Iveta\Desktop\Nový priečinok (32)\20200205_1211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52" y="3786190"/>
            <a:ext cx="3102614" cy="281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Iveta\Desktop\Nový priečinok (32)\20200205_1211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90" y="3786190"/>
            <a:ext cx="3313456" cy="2777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8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>
                <a:latin typeface="+mn-lt"/>
              </a:rPr>
              <a:t>Trieda 1.a</a:t>
            </a:r>
            <a:endParaRPr lang="sk-SK" dirty="0">
              <a:latin typeface="+mn-lt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k-SK" sz="1800" b="1" i="1" dirty="0" err="1" smtClean="0"/>
              <a:t>Tr.učiteľka</a:t>
            </a:r>
            <a:r>
              <a:rPr lang="sk-SK" sz="1800" b="1" i="1" dirty="0" smtClean="0"/>
              <a:t>:</a:t>
            </a:r>
          </a:p>
          <a:p>
            <a:pPr marL="0" indent="0">
              <a:buNone/>
            </a:pPr>
            <a:r>
              <a:rPr lang="sk-SK" sz="1800" b="1" i="1" dirty="0" smtClean="0"/>
              <a:t>Mgr. Jana </a:t>
            </a:r>
            <a:r>
              <a:rPr lang="sk-SK" sz="1800" b="1" i="1" dirty="0" err="1" smtClean="0"/>
              <a:t>Ferčáková</a:t>
            </a:r>
            <a:endParaRPr lang="sk-SK" sz="1800" b="1" i="1" dirty="0" smtClean="0"/>
          </a:p>
          <a:p>
            <a:pPr marL="0" indent="0">
              <a:buNone/>
            </a:pPr>
            <a:r>
              <a:rPr lang="sk-SK" sz="1800" dirty="0" err="1" smtClean="0">
                <a:hlinkClick r:id="rId2"/>
              </a:rPr>
              <a:t>jana.fercakova@niznyhrusov.sk</a:t>
            </a:r>
            <a:endParaRPr lang="sk-SK" sz="1800" dirty="0"/>
          </a:p>
          <a:p>
            <a:pPr marL="0" indent="0">
              <a:buNone/>
            </a:pPr>
            <a:endParaRPr lang="sk-SK" sz="1800" b="1" i="1" dirty="0"/>
          </a:p>
          <a:p>
            <a:pPr marL="0" indent="0">
              <a:buNone/>
            </a:pPr>
            <a:r>
              <a:rPr lang="sk-SK" sz="1800" b="1" i="1" dirty="0" smtClean="0"/>
              <a:t>Vybavenie triedy:</a:t>
            </a:r>
          </a:p>
          <a:p>
            <a:pPr>
              <a:buFont typeface="Wingdings" pitchFamily="2" charset="2"/>
              <a:buChar char="Ø"/>
            </a:pPr>
            <a:r>
              <a:rPr lang="sk-SK" sz="1800" dirty="0" smtClean="0"/>
              <a:t>Interaktívna tabuľa</a:t>
            </a:r>
          </a:p>
          <a:p>
            <a:pPr>
              <a:buFont typeface="Wingdings" pitchFamily="2" charset="2"/>
              <a:buChar char="Ø"/>
            </a:pPr>
            <a:r>
              <a:rPr lang="sk-SK" sz="1800" dirty="0" smtClean="0"/>
              <a:t>CD prehrávač</a:t>
            </a:r>
          </a:p>
          <a:p>
            <a:pPr>
              <a:buFont typeface="Wingdings" pitchFamily="2" charset="2"/>
              <a:buChar char="Ø"/>
            </a:pPr>
            <a:r>
              <a:rPr lang="sk-SK" sz="1800" dirty="0" smtClean="0"/>
              <a:t>Magnetická tabuľa</a:t>
            </a:r>
            <a:endParaRPr lang="sk-SK" sz="1800" dirty="0"/>
          </a:p>
        </p:txBody>
      </p:sp>
      <p:pic>
        <p:nvPicPr>
          <p:cNvPr id="5122" name="Picture 2" descr="C:\Users\Iveta\Downloads\cloud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664" y="1196752"/>
            <a:ext cx="2310855" cy="231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Iveta\Downloads\Foto Valentín upravené rúška 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985" y="4351000"/>
            <a:ext cx="3288025" cy="246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Iveta\Downloads\20220314_1251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899618"/>
            <a:ext cx="2619124" cy="196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Iveta\Downloads\20220314_12502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805" y="4732645"/>
            <a:ext cx="2793349" cy="209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41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dirty="0" smtClean="0"/>
              <a:t>V triede máme interaktívnu tabuľu, ktorá umožňuje modernizáciu vyučovania. Pomocou </a:t>
            </a:r>
            <a:r>
              <a:rPr lang="sk-SK" dirty="0" err="1" smtClean="0"/>
              <a:t>dataprojektoru</a:t>
            </a:r>
            <a:r>
              <a:rPr lang="sk-SK" dirty="0" smtClean="0"/>
              <a:t> vyučujúci zobrazujú žiakom učivo na interaktívnej tabuli. </a:t>
            </a:r>
            <a:endParaRPr lang="sk-SK" dirty="0"/>
          </a:p>
        </p:txBody>
      </p:sp>
      <p:pic>
        <p:nvPicPr>
          <p:cNvPr id="1026" name="Picture 2" descr="C:\Users\Iveta\Desktop\Nový priečinok (32)\Nový priečinok (2)\resized\20200213_150000_1024x7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915449"/>
            <a:ext cx="2016223" cy="2688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Iveta\Downloads\20220314_1251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788321"/>
            <a:ext cx="2206914" cy="294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71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Iveta\Downloads\20220302_1004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3402378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Iveta\Downloads\20220214_1215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628800"/>
            <a:ext cx="3728539" cy="4971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47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ovanie">
  <a:themeElements>
    <a:clrScheme name="Cestovani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stovanie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estovani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981</TotalTime>
  <Words>1112</Words>
  <Application>Microsoft Office PowerPoint</Application>
  <PresentationFormat>Prezentácia na obrazovke (4:3)</PresentationFormat>
  <Paragraphs>182</Paragraphs>
  <Slides>52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52</vt:i4>
      </vt:variant>
    </vt:vector>
  </HeadingPairs>
  <TitlesOfParts>
    <vt:vector size="59" baseType="lpstr">
      <vt:lpstr>AR CENA</vt:lpstr>
      <vt:lpstr>Arial</vt:lpstr>
      <vt:lpstr>Franklin Gothic Book</vt:lpstr>
      <vt:lpstr>Franklin Gothic Medium</vt:lpstr>
      <vt:lpstr>Wingdings</vt:lpstr>
      <vt:lpstr>Wingdings 2</vt:lpstr>
      <vt:lpstr>Cestovanie</vt:lpstr>
      <vt:lpstr>Základná škola Nižný hrušov</vt:lpstr>
      <vt:lpstr>Prezentácia programu PowerPoint</vt:lpstr>
      <vt:lpstr>Prezentácia programu PowerPoint</vt:lpstr>
      <vt:lpstr>Prezentácia programu PowerPoint</vt:lpstr>
      <vt:lpstr>Pedagogický zbor:</vt:lpstr>
      <vt:lpstr>Prezentácia programu PowerPoint</vt:lpstr>
      <vt:lpstr>Trieda 1.a</vt:lpstr>
      <vt:lpstr>Prezentácia programu PowerPoint</vt:lpstr>
      <vt:lpstr>Prezentácia programu PowerPoint</vt:lpstr>
      <vt:lpstr>Trieda 2.a</vt:lpstr>
      <vt:lpstr>Prezentácia programu PowerPoint</vt:lpstr>
      <vt:lpstr>Trieda 3.a</vt:lpstr>
      <vt:lpstr>Prezentácia programu PowerPoint</vt:lpstr>
      <vt:lpstr>Trieda 4.a</vt:lpstr>
      <vt:lpstr>Zážitkové vyučovanie</vt:lpstr>
      <vt:lpstr>Prezentácia programu PowerPoint</vt:lpstr>
      <vt:lpstr>Interiér školy</vt:lpstr>
      <vt:lpstr>Školský klub detí</vt:lpstr>
      <vt:lpstr>Školský klub detí ponúka:</vt:lpstr>
      <vt:lpstr>Školský klub detí</vt:lpstr>
      <vt:lpstr>Využívanie didaktickej techniky</vt:lpstr>
      <vt:lpstr>UČEBŇA INFORMATIKY</vt:lpstr>
      <vt:lpstr>Učebňa informatiky</vt:lpstr>
      <vt:lpstr>Krúžková činnosť</vt:lpstr>
      <vt:lpstr>Z každého rožka troška</vt:lpstr>
      <vt:lpstr>Tanečný krúžok</vt:lpstr>
      <vt:lpstr>Dramatický krúžok</vt:lpstr>
      <vt:lpstr>telocvičňa</vt:lpstr>
      <vt:lpstr>Prezentácia programu PowerPoint</vt:lpstr>
      <vt:lpstr>Multifunkčné ihrisko</vt:lpstr>
      <vt:lpstr>Prezentácia programu PowerPoint</vt:lpstr>
      <vt:lpstr>Prezentácia programu PowerPoint</vt:lpstr>
      <vt:lpstr>huštáčik</vt:lpstr>
      <vt:lpstr>Stravovanie, jedáleň</vt:lpstr>
      <vt:lpstr>Školský dvor</vt:lpstr>
      <vt:lpstr>Šaliansky maťko - súťaž v prednese slovenských povestí</vt:lpstr>
      <vt:lpstr>projekty</vt:lpstr>
      <vt:lpstr>Prezentácia programu PowerPoint</vt:lpstr>
      <vt:lpstr>Prezentácia programu PowerPoint</vt:lpstr>
      <vt:lpstr>Prezentácia programu PowerPoint</vt:lpstr>
      <vt:lpstr>Webstránka našej školy</vt:lpstr>
      <vt:lpstr>Prezentácia programu PowerPoint</vt:lpstr>
      <vt:lpstr>Parkovisko pred školou</vt:lpstr>
      <vt:lpstr>Škola spolupracuje:</vt:lpstr>
      <vt:lpstr>Prezentácia programu PowerPoint</vt:lpstr>
      <vt:lpstr>Zakúpenie pomôcok pre prvákov</vt:lpstr>
      <vt:lpstr>Výhody</vt:lpstr>
      <vt:lpstr>Zápis do 1.ročníka</vt:lpstr>
      <vt:lpstr>Čo je potrebné k zápisu</vt:lpstr>
      <vt:lpstr>Plánujeme pre školu</vt:lpstr>
      <vt:lpstr>Kontakty:</vt:lpstr>
      <vt:lpstr>Záver prezentácie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Základná škola Nižný hrušov</dc:title>
  <dc:creator>Iveta</dc:creator>
  <cp:lastModifiedBy>Vlastnik</cp:lastModifiedBy>
  <cp:revision>135</cp:revision>
  <dcterms:created xsi:type="dcterms:W3CDTF">2020-02-03T16:08:20Z</dcterms:created>
  <dcterms:modified xsi:type="dcterms:W3CDTF">2022-03-25T05:13:41Z</dcterms:modified>
</cp:coreProperties>
</file>