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3" r:id="rId14"/>
    <p:sldId id="284" r:id="rId15"/>
    <p:sldId id="282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66B3-17DC-445E-B2F7-47C68D06A9B3}" type="datetimeFigureOut">
              <a:rPr lang="sk-SK" smtClean="0"/>
              <a:t>25. 11. 2016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A25B-7DEA-42D1-B4F8-8E7A07B5E7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66B3-17DC-445E-B2F7-47C68D06A9B3}" type="datetimeFigureOut">
              <a:rPr lang="sk-SK" smtClean="0"/>
              <a:t>25. 11. 2016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A25B-7DEA-42D1-B4F8-8E7A07B5E7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45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66B3-17DC-445E-B2F7-47C68D06A9B3}" type="datetimeFigureOut">
              <a:rPr lang="sk-SK" smtClean="0"/>
              <a:t>25. 11. 2016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A25B-7DEA-42D1-B4F8-8E7A07B5E7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320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66B3-17DC-445E-B2F7-47C68D06A9B3}" type="datetimeFigureOut">
              <a:rPr lang="sk-SK" smtClean="0"/>
              <a:t>25. 11. 2016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A25B-7DEA-42D1-B4F8-8E7A07B5E7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101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66B3-17DC-445E-B2F7-47C68D06A9B3}" type="datetimeFigureOut">
              <a:rPr lang="sk-SK" smtClean="0"/>
              <a:t>25. 11. 2016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A25B-7DEA-42D1-B4F8-8E7A07B5E7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46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66B3-17DC-445E-B2F7-47C68D06A9B3}" type="datetimeFigureOut">
              <a:rPr lang="sk-SK" smtClean="0"/>
              <a:t>25. 11. 2016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A25B-7DEA-42D1-B4F8-8E7A07B5E7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060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66B3-17DC-445E-B2F7-47C68D06A9B3}" type="datetimeFigureOut">
              <a:rPr lang="sk-SK" smtClean="0"/>
              <a:t>25. 11. 2016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A25B-7DEA-42D1-B4F8-8E7A07B5E7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114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66B3-17DC-445E-B2F7-47C68D06A9B3}" type="datetimeFigureOut">
              <a:rPr lang="sk-SK" smtClean="0"/>
              <a:t>25. 11. 2016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A25B-7DEA-42D1-B4F8-8E7A07B5E7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686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66B3-17DC-445E-B2F7-47C68D06A9B3}" type="datetimeFigureOut">
              <a:rPr lang="sk-SK" smtClean="0"/>
              <a:t>25. 11. 2016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A25B-7DEA-42D1-B4F8-8E7A07B5E7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8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66B3-17DC-445E-B2F7-47C68D06A9B3}" type="datetimeFigureOut">
              <a:rPr lang="sk-SK" smtClean="0"/>
              <a:t>25. 11. 2016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A25B-7DEA-42D1-B4F8-8E7A07B5E7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762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66B3-17DC-445E-B2F7-47C68D06A9B3}" type="datetimeFigureOut">
              <a:rPr lang="sk-SK" smtClean="0"/>
              <a:t>25. 11. 2016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A25B-7DEA-42D1-B4F8-8E7A07B5E7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815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966B3-17DC-445E-B2F7-47C68D06A9B3}" type="datetimeFigureOut">
              <a:rPr lang="sk-SK" smtClean="0"/>
              <a:t>25. 11. 2016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A25B-7DEA-42D1-B4F8-8E7A07B5E7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567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480060" y="381319"/>
            <a:ext cx="13152120" cy="1849437"/>
          </a:xfrm>
        </p:spPr>
        <p:txBody>
          <a:bodyPr>
            <a:normAutofit/>
          </a:bodyPr>
          <a:lstStyle/>
          <a:p>
            <a:r>
              <a:rPr lang="sk-SK" b="1" dirty="0"/>
              <a:t>Základné spôsoby spracovania potravín </a:t>
            </a:r>
            <a:r>
              <a:rPr lang="sk-SK" b="1" dirty="0">
                <a:solidFill>
                  <a:srgbClr val="FF0000"/>
                </a:solidFill>
              </a:rPr>
              <a:t>živočíšneho</a:t>
            </a:r>
            <a:r>
              <a:rPr lang="sk-SK" b="1" dirty="0"/>
              <a:t> pôvodu</a:t>
            </a:r>
            <a:endParaRPr lang="sk-SK" dirty="0"/>
          </a:p>
        </p:txBody>
      </p:sp>
      <p:pic>
        <p:nvPicPr>
          <p:cNvPr id="1030" name="Picture 6" descr="Výsledok vyhľadávania obrázkov pre dopyt mletie mä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989" y="4142932"/>
            <a:ext cx="3313528" cy="24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ýsledok vyhľadávania obrázkov pre dopyt špikovani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2903" y1="9032" x2="96559" y2="27419"/>
                        <a14:foregroundMark x1="10323" y1="70000" x2="35269" y2="99677"/>
                        <a14:foregroundMark x1="9892" y1="84839" x2="5161" y2="51613"/>
                        <a14:foregroundMark x1="39785" y1="95806" x2="97204" y2="84839"/>
                        <a14:foregroundMark x1="34194" y1="28387" x2="53333" y2="9677"/>
                        <a14:foregroundMark x1="33548" y1="27419" x2="50753" y2="8065"/>
                        <a14:foregroundMark x1="84301" y1="13548" x2="98710" y2="9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958" y="2076012"/>
            <a:ext cx="3343053" cy="22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334" y="2433711"/>
            <a:ext cx="3648356" cy="414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27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145665"/>
            <a:ext cx="581406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sk-SK" b="1" dirty="0"/>
              <a:t>Krájanie - </a:t>
            </a:r>
            <a:r>
              <a:rPr lang="sk-SK" dirty="0"/>
              <a:t>mäso krájame na polovičky, štvrtiny, kocky, rezne, rezance, plátky, kolieska a kúsky. Pokrájané mäso skracuje tepelnú úpravu a dodáva hotovému jedlu pekný vzhľad. Krájame po vláknach a používame nože z nehrdzavejúcej ocele.</a:t>
            </a:r>
          </a:p>
          <a:p>
            <a:pPr algn="just"/>
            <a:endParaRPr lang="sk-SK" dirty="0"/>
          </a:p>
        </p:txBody>
      </p:sp>
      <p:pic>
        <p:nvPicPr>
          <p:cNvPr id="2050" name="Picture 2" descr="Images 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525">
                        <a14:foregroundMark x1="83784" y1="83505" x2="94595" y2="78866"/>
                        <a14:backgroundMark x1="70656" y1="40722" x2="57915" y2="9278"/>
                        <a14:backgroundMark x1="52896" y1="10309" x2="69498" y2="7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451" y="1917065"/>
            <a:ext cx="4560089" cy="341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8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077085"/>
            <a:ext cx="576834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sk-SK" b="1" dirty="0"/>
              <a:t>Naklepávanie - </a:t>
            </a:r>
            <a:r>
              <a:rPr lang="sk-SK" dirty="0"/>
              <a:t>uvoľňujeme ním svalové vlákna a urýchľujeme tepelnú úpravu. Naklepávame rezne, roštenky, rebierka a pod. Po naklepaní mäsa narežeme okrajové blany, aby sa mäso počas tepelnej úpravy nedeformovalo. Mäso musí zostať rovnomerne hrubé a neporušené.</a:t>
            </a:r>
          </a:p>
          <a:p>
            <a:pPr marL="0" indent="0" algn="just">
              <a:buNone/>
            </a:pPr>
            <a:endParaRPr lang="sk-SK" dirty="0"/>
          </a:p>
        </p:txBody>
      </p:sp>
      <p:pic>
        <p:nvPicPr>
          <p:cNvPr id="3074" name="Picture 2" descr="Výsledok vyhľadávania obrázkov pre dopyt klepanie mäs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67" y1="90222" x2="28000" y2="82667"/>
                        <a14:foregroundMark x1="85667" y1="91556" x2="93667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91" y="1825625"/>
            <a:ext cx="4690109" cy="351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366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6659880" cy="48266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b="1" dirty="0"/>
              <a:t>Plnenie - </a:t>
            </a:r>
            <a:r>
              <a:rPr lang="sk-SK" dirty="0"/>
              <a:t>mäso nakrájame na plátky, naklepeme, osolíme, okoreníme, natrieme horčicou, kečupom a pod. Pridáme plnku – zo zeleniny, húb, syra, šunky, mletého mäsa a pod. Zviažeme niťou alebo zopneme ihlicami tak , aby plnka nevyčnievala. Ak používame mäso v celosti (bravčový bôčik, hovädzie pečienky), narežeme otvor a plníme rôznymi plnkami. Naplnené mäso zošijeme, zviažeme alebo zopneme ihlicami a prudko opečieme na tuku. Ďalej pokračujeme podľa danej receptúry.</a:t>
            </a:r>
          </a:p>
          <a:p>
            <a:pPr marL="0" indent="0" algn="just">
              <a:buNone/>
            </a:pPr>
            <a:endParaRPr lang="sk-SK" dirty="0"/>
          </a:p>
        </p:txBody>
      </p:sp>
      <p:pic>
        <p:nvPicPr>
          <p:cNvPr id="4100" name="Picture 4" descr="Výsledok vyhľadávania obrázkov pre dopyt plnené mäs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62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00401" y="1676612"/>
            <a:ext cx="6493510" cy="432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11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01980" y="1417638"/>
            <a:ext cx="5494020" cy="544036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k-SK" b="1" dirty="0"/>
              <a:t>Mletie - </a:t>
            </a:r>
            <a:r>
              <a:rPr lang="sk-SK" dirty="0"/>
              <a:t>mäso nakrájame na menšie kúsky a zomelieme. Jemnosť závisí od veľkosti otvorov dierkovanej vložky strojčeka. Pri príprave niektorých pokrmov je nutné mäso zomlieť viac krát. Mletím mäsa dosiahneme ľahšiu stráviteľnosť a lepšiu súdržnosť – bielkoviny sa stávajú lepkavejšími a ľahšie viažu prísady. Pri príprave pokrmov je vhodné použiť zmes viacerých druhov mias. Z hygienických požiadaviek sa musí mleté mäso spracovať do troch dní.</a:t>
            </a:r>
          </a:p>
          <a:p>
            <a:pPr marL="0" indent="0" algn="just">
              <a:buNone/>
            </a:pPr>
            <a:endParaRPr lang="sk-SK" b="1" dirty="0"/>
          </a:p>
        </p:txBody>
      </p:sp>
      <p:pic>
        <p:nvPicPr>
          <p:cNvPr id="6146" name="Picture 2" descr="Výsledok vyhľadávania obrázkov pre dopyt mletie mäs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436" y1="71338" x2="32550" y2="78981"/>
                        <a14:foregroundMark x1="29114" y1="75372" x2="40325" y2="76433"/>
                        <a14:foregroundMark x1="92043" y1="88110" x2="97288" y2="93843"/>
                        <a14:foregroundMark x1="1266" y1="91720" x2="45570" y2="92781"/>
                        <a14:foregroundMark x1="71248" y1="83652" x2="89331" y2="87686"/>
                        <a14:backgroundMark x1="82098" y1="67728" x2="89873" y2="17834"/>
                        <a14:backgroundMark x1="43400" y1="36730" x2="46474" y2="38641"/>
                        <a14:backgroundMark x1="45208" y1="32059" x2="44304" y2="30149"/>
                        <a14:backgroundMark x1="35986" y1="33546" x2="35624" y2="33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0" y="1599248"/>
            <a:ext cx="5267325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66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099945"/>
            <a:ext cx="563118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sk-SK" b="1" dirty="0"/>
              <a:t>Špikovanie - </a:t>
            </a:r>
            <a:r>
              <a:rPr lang="sk-SK" dirty="0"/>
              <a:t>suchšie druhy mäsa určené na dusenie alebo pečenie špikujeme slaninou, mäso sa stáva chutnejšie a šťavnatejšie. Slaninu nakrájame a </a:t>
            </a:r>
            <a:r>
              <a:rPr lang="sk-SK" dirty="0" err="1"/>
              <a:t>špikovacou</a:t>
            </a:r>
            <a:r>
              <a:rPr lang="sk-SK" dirty="0"/>
              <a:t> ihlou ju preťahujeme pozdĺž alebo naprieč vlákien. Mäso môžeme špikovať šunkou, párkami, varenými vajcami, uhorkami.</a:t>
            </a:r>
          </a:p>
          <a:p>
            <a:pPr marL="0" indent="0" algn="just">
              <a:buNone/>
            </a:pPr>
            <a:endParaRPr lang="sk-SK" dirty="0"/>
          </a:p>
        </p:txBody>
      </p:sp>
      <p:pic>
        <p:nvPicPr>
          <p:cNvPr id="7170" name="Picture 2" descr="Výsledok vyhľadávania obrázkov pre dopyt špikovani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2903" y1="9032" x2="96559" y2="27419"/>
                        <a14:foregroundMark x1="10323" y1="70000" x2="35269" y2="99677"/>
                        <a14:foregroundMark x1="9892" y1="84839" x2="5161" y2="51613"/>
                        <a14:foregroundMark x1="39785" y1="95806" x2="97204" y2="84839"/>
                        <a14:foregroundMark x1="34194" y1="28387" x2="53333" y2="9677"/>
                        <a14:foregroundMark x1="33548" y1="27419" x2="50753" y2="8065"/>
                        <a14:foregroundMark x1="84301" y1="13548" x2="98710" y2="9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80" y="2305684"/>
            <a:ext cx="4908233" cy="327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69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12470" y="2237105"/>
            <a:ext cx="668909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sk-SK" b="1" dirty="0"/>
              <a:t>Rolovanie - </a:t>
            </a:r>
            <a:r>
              <a:rPr lang="sk-SK" dirty="0"/>
              <a:t>mäso, ktoré krájame na väčšie pláty, môžeme rolovať ako roládu. Na vyklepaný plát mäsa môžeme uložiť plátky slaniny, udusenú zeleninu, huby a pod. Plát stačí potrieť horčicou alebo zmesou korenín a zrolovať. Roládu previažeme motúzom a prudko opečieme na horúcom tuku. V tepelnej úprave pokračujeme podľa danej receptúry.</a:t>
            </a:r>
          </a:p>
          <a:p>
            <a:pPr algn="just"/>
            <a:endParaRPr lang="sk-SK" dirty="0"/>
          </a:p>
        </p:txBody>
      </p:sp>
      <p:pic>
        <p:nvPicPr>
          <p:cNvPr id="5122" name="Picture 2" descr="Výsledok vyhľadávania obrázkov pre dopyt mäsová rolá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816" y1="96930" x2="16612" y2="18421"/>
                        <a14:foregroundMark x1="8717" y1="44737" x2="12993" y2="27412"/>
                        <a14:foregroundMark x1="24836" y1="93640" x2="51316" y2="96272"/>
                        <a14:backgroundMark x1="79770" y1="4825" x2="70724" y2="1096"/>
                        <a14:backgroundMark x1="26809" y1="2193" x2="39474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30" y="1690688"/>
            <a:ext cx="5213349" cy="3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72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81929" y="587667"/>
            <a:ext cx="8376139" cy="62703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b="1" dirty="0">
                <a:solidFill>
                  <a:srgbClr val="0070C0"/>
                </a:solidFill>
              </a:rPr>
              <a:t>Kuchynské opracovanie hydiny </a:t>
            </a:r>
            <a:r>
              <a:rPr lang="sk-SK" b="1" dirty="0"/>
              <a:t>- </a:t>
            </a:r>
            <a:r>
              <a:rPr lang="sk-SK" dirty="0"/>
              <a:t>hydinu </a:t>
            </a:r>
            <a:r>
              <a:rPr lang="sk-SK" dirty="0">
                <a:solidFill>
                  <a:srgbClr val="0070C0"/>
                </a:solidFill>
              </a:rPr>
              <a:t>šklbeme</a:t>
            </a:r>
            <a:r>
              <a:rPr lang="sk-SK" dirty="0"/>
              <a:t> hneď po zabití s výnimkou vykŕmených husí a kačíc, ktoré necháme po zabití zavesené 3 – 6 hodín, aby vychladli. Po ošklbaní hydinu </a:t>
            </a:r>
            <a:r>
              <a:rPr lang="sk-SK" dirty="0">
                <a:solidFill>
                  <a:schemeClr val="accent2">
                    <a:lumMod val="50000"/>
                  </a:schemeClr>
                </a:solidFill>
              </a:rPr>
              <a:t>opaľujeme</a:t>
            </a:r>
            <a:r>
              <a:rPr lang="sk-SK" dirty="0"/>
              <a:t> nad plameňom, aby sme odstránili drobné chĺpky, ktoré zostali na povrchu tela. </a:t>
            </a:r>
          </a:p>
          <a:p>
            <a:pPr marL="0" indent="0" algn="just">
              <a:buNone/>
            </a:pPr>
            <a:r>
              <a:rPr lang="sk-SK" dirty="0"/>
              <a:t>Pred pitvaním </a:t>
            </a:r>
            <a:r>
              <a:rPr lang="sk-SK" dirty="0">
                <a:solidFill>
                  <a:srgbClr val="FF0000"/>
                </a:solidFill>
              </a:rPr>
              <a:t>odsekneme hydine nohy </a:t>
            </a:r>
            <a:r>
              <a:rPr lang="sk-SK" dirty="0"/>
              <a:t>pod kolenným kĺbom,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hlavu a krk. </a:t>
            </a:r>
            <a:r>
              <a:rPr lang="sk-SK" dirty="0"/>
              <a:t>Po otvorení brušnej dutiny rezom </a:t>
            </a:r>
            <a:r>
              <a:rPr lang="sk-SK" dirty="0">
                <a:solidFill>
                  <a:srgbClr val="00B050"/>
                </a:solidFill>
              </a:rPr>
              <a:t>od prsnej kosti po kloaku</a:t>
            </a:r>
            <a:r>
              <a:rPr lang="sk-SK" dirty="0"/>
              <a:t>, bez poškodenia čriev, vyberieme </a:t>
            </a:r>
            <a:r>
              <a:rPr lang="sk-SK" dirty="0">
                <a:solidFill>
                  <a:schemeClr val="accent4">
                    <a:lumMod val="75000"/>
                  </a:schemeClr>
                </a:solidFill>
              </a:rPr>
              <a:t>vnútornosti</a:t>
            </a:r>
            <a:r>
              <a:rPr lang="sk-SK" dirty="0"/>
              <a:t> a vyrežeme krúžok </a:t>
            </a:r>
            <a:r>
              <a:rPr lang="sk-SK" dirty="0">
                <a:solidFill>
                  <a:schemeClr val="accent2">
                    <a:lumMod val="75000"/>
                  </a:schemeClr>
                </a:solidFill>
              </a:rPr>
              <a:t>kloaky s kostrčným vačkom. </a:t>
            </a:r>
            <a:r>
              <a:rPr lang="sk-SK" dirty="0"/>
              <a:t>Krčným otvorom odstránime </a:t>
            </a:r>
            <a:r>
              <a:rPr lang="sk-SK" dirty="0">
                <a:solidFill>
                  <a:srgbClr val="00B0F0"/>
                </a:solidFill>
              </a:rPr>
              <a:t>hrvoľ a zvyšok hrtana. </a:t>
            </a:r>
            <a:r>
              <a:rPr lang="sk-SK" dirty="0"/>
              <a:t>Z krku odstránime </a:t>
            </a:r>
            <a:r>
              <a:rPr lang="sk-SK" dirty="0">
                <a:solidFill>
                  <a:srgbClr val="C00000"/>
                </a:solidFill>
              </a:rPr>
              <a:t>hltan a hrtan</a:t>
            </a:r>
            <a:r>
              <a:rPr lang="sk-SK" dirty="0"/>
              <a:t>, z pečene hydiny odstránime </a:t>
            </a:r>
            <a:r>
              <a:rPr lang="sk-SK" dirty="0">
                <a:solidFill>
                  <a:srgbClr val="00B050"/>
                </a:solidFill>
              </a:rPr>
              <a:t>žlčník </a:t>
            </a:r>
            <a:r>
              <a:rPr lang="sk-SK" dirty="0"/>
              <a:t>a </a:t>
            </a:r>
            <a:r>
              <a:rPr lang="sk-SK" dirty="0">
                <a:solidFill>
                  <a:srgbClr val="7030A0"/>
                </a:solidFill>
              </a:rPr>
              <a:t>zelenkastú časť pečene</a:t>
            </a:r>
            <a:r>
              <a:rPr lang="sk-SK" dirty="0"/>
              <a:t>. Z brušnej časti odstránime zvyšky krvi , pľúca a blanu od hrvoľa. </a:t>
            </a:r>
            <a:r>
              <a:rPr lang="sk-SK" b="1" dirty="0">
                <a:solidFill>
                  <a:srgbClr val="FF0000"/>
                </a:solidFill>
              </a:rPr>
              <a:t>Vypitvanú hydinu dôkladne umyjeme v studenej tečúcej vode.</a:t>
            </a:r>
            <a:r>
              <a:rPr lang="sk-SK" dirty="0"/>
              <a:t> Používame celú alebo delenú.</a:t>
            </a:r>
          </a:p>
          <a:p>
            <a:pPr algn="just"/>
            <a:endParaRPr lang="sk-SK" dirty="0"/>
          </a:p>
        </p:txBody>
      </p:sp>
      <p:pic>
        <p:nvPicPr>
          <p:cNvPr id="1026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068" y="942536"/>
            <a:ext cx="2976820" cy="529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9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640080"/>
            <a:ext cx="10515600" cy="5536883"/>
          </a:xfrm>
        </p:spPr>
        <p:txBody>
          <a:bodyPr/>
          <a:lstStyle/>
          <a:p>
            <a:pPr marL="0" indent="0" algn="just">
              <a:buNone/>
            </a:pPr>
            <a:r>
              <a:rPr lang="sk-SK" b="1" dirty="0"/>
              <a:t>Kuchynské opracovanie rýb -  </a:t>
            </a:r>
            <a:r>
              <a:rPr lang="sk-SK" dirty="0"/>
              <a:t>živú rybu uchopíme do mokrej utierky, položíme na dosku </a:t>
            </a:r>
            <a:r>
              <a:rPr lang="sk-SK" dirty="0">
                <a:solidFill>
                  <a:schemeClr val="accent4">
                    <a:lumMod val="75000"/>
                  </a:schemeClr>
                </a:solidFill>
              </a:rPr>
              <a:t>dolu bruchom </a:t>
            </a:r>
            <a:r>
              <a:rPr lang="sk-SK" dirty="0"/>
              <a:t>a </a:t>
            </a:r>
            <a:r>
              <a:rPr lang="sk-SK" dirty="0">
                <a:solidFill>
                  <a:srgbClr val="00B050"/>
                </a:solidFill>
              </a:rPr>
              <a:t>úderom kladiva </a:t>
            </a:r>
            <a:r>
              <a:rPr lang="sk-SK" dirty="0"/>
              <a:t>do zátylia ju omráčime. Ostrým nožom hneď za hlavou </a:t>
            </a:r>
            <a:r>
              <a:rPr lang="sk-SK" dirty="0">
                <a:solidFill>
                  <a:srgbClr val="FF0000"/>
                </a:solidFill>
              </a:rPr>
              <a:t>urobíme rez</a:t>
            </a:r>
            <a:r>
              <a:rPr lang="sk-SK" dirty="0"/>
              <a:t>, ktorým oddelíme 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miechu od mozgu </a:t>
            </a:r>
            <a:r>
              <a:rPr lang="sk-SK" dirty="0"/>
              <a:t>a tým rybu ihneď usmrtíme. Zo zabitej ryby odstránime najskôr </a:t>
            </a:r>
            <a:r>
              <a:rPr lang="sk-SK" dirty="0">
                <a:solidFill>
                  <a:srgbClr val="00B050"/>
                </a:solidFill>
              </a:rPr>
              <a:t>šupiny.</a:t>
            </a:r>
            <a:r>
              <a:rPr lang="sk-SK" dirty="0"/>
              <a:t> Otvoríme brušnú dutinu, opatrne vyberieme vnútornosti, odsekneme plutvy. </a:t>
            </a:r>
            <a:r>
              <a:rPr lang="sk-SK" dirty="0">
                <a:solidFill>
                  <a:srgbClr val="C00000"/>
                </a:solidFill>
              </a:rPr>
              <a:t>Vypitvanú rybu opláchneme pod studenou vodou.</a:t>
            </a:r>
          </a:p>
          <a:p>
            <a:pPr algn="just"/>
            <a:endParaRPr lang="sk-SK" dirty="0"/>
          </a:p>
        </p:txBody>
      </p:sp>
      <p:pic>
        <p:nvPicPr>
          <p:cNvPr id="1026" name="Picture 2" descr="Výsledok vyhľadávania obrázkov pre dopyt spracovanie ry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20" y="3579019"/>
            <a:ext cx="4937760" cy="327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84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617220"/>
            <a:ext cx="10515600" cy="5559743"/>
          </a:xfrm>
        </p:spPr>
        <p:txBody>
          <a:bodyPr/>
          <a:lstStyle/>
          <a:p>
            <a:pPr marL="0" indent="0" algn="just">
              <a:buNone/>
            </a:pPr>
            <a:r>
              <a:rPr lang="sk-SK" b="1" dirty="0"/>
              <a:t>Vykosťovanie rýb - </a:t>
            </a:r>
            <a:r>
              <a:rPr lang="sk-SK" dirty="0"/>
              <a:t>vypitvanú rybu rozpolíme nožom po dĺžke hneď pri chrbtovej kosti a chrbtovú kosť odstránime nožom. </a:t>
            </a:r>
          </a:p>
          <a:p>
            <a:pPr algn="just"/>
            <a:endParaRPr lang="sk-SK" dirty="0"/>
          </a:p>
          <a:p>
            <a:pPr marL="0" indent="0" algn="just">
              <a:buNone/>
            </a:pPr>
            <a:r>
              <a:rPr lang="sk-SK" b="1" dirty="0"/>
              <a:t>Sťahovanie z kože - </a:t>
            </a:r>
            <a:r>
              <a:rPr lang="sk-SK" dirty="0"/>
              <a:t>polovicu ryby položíme na dosku kožou dole, uchopíme chvost, kožu oddelíme od mäsa, nôž vsunieme medzi uvoľnenú kožu a mäso a rezom ju oddelíme od mäsa. </a:t>
            </a:r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endParaRPr lang="sk-SK" dirty="0"/>
          </a:p>
        </p:txBody>
      </p:sp>
      <p:pic>
        <p:nvPicPr>
          <p:cNvPr id="2052" name="Picture 4" descr="Výsledok vyhľadávania obrázkov pre dopyt vykosťovanie rý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3397091"/>
            <a:ext cx="40481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losos sťahovanie kož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8475"/>
            <a:ext cx="4975860" cy="330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7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393894"/>
            <a:ext cx="7551420" cy="64641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b="1" dirty="0"/>
              <a:t>Kuchynské opracovanie zajaca - </a:t>
            </a:r>
            <a:r>
              <a:rPr lang="sk-SK" dirty="0"/>
              <a:t>zabitého zajaca zavesíme za </a:t>
            </a:r>
            <a:r>
              <a:rPr lang="sk-SK" dirty="0">
                <a:solidFill>
                  <a:srgbClr val="00B050"/>
                </a:solidFill>
              </a:rPr>
              <a:t>zadné laby</a:t>
            </a:r>
            <a:r>
              <a:rPr lang="sk-SK" dirty="0"/>
              <a:t>. Od päty po oboch stranách stehien k análnemu otvoru </a:t>
            </a:r>
            <a:r>
              <a:rPr lang="sk-SK" dirty="0">
                <a:solidFill>
                  <a:srgbClr val="7030A0"/>
                </a:solidFill>
              </a:rPr>
              <a:t>vedieme rez</a:t>
            </a:r>
            <a:r>
              <a:rPr lang="sk-SK" dirty="0"/>
              <a:t>, kožu </a:t>
            </a:r>
            <a:r>
              <a:rPr lang="sk-SK" dirty="0">
                <a:solidFill>
                  <a:schemeClr val="accent2">
                    <a:lumMod val="75000"/>
                  </a:schemeClr>
                </a:solidFill>
              </a:rPr>
              <a:t>oddelíme od labiek</a:t>
            </a:r>
            <a:r>
              <a:rPr lang="sk-SK" dirty="0"/>
              <a:t>, opatrne </a:t>
            </a:r>
            <a:r>
              <a:rPr lang="sk-SK" dirty="0">
                <a:solidFill>
                  <a:srgbClr val="FFC000"/>
                </a:solidFill>
              </a:rPr>
              <a:t>stiahneme zo stehien</a:t>
            </a:r>
            <a:r>
              <a:rPr lang="sk-SK" dirty="0"/>
              <a:t>. Ďalším rezom uvoľníme kožu od brušných svalov a sťahujeme až k </a:t>
            </a:r>
            <a:r>
              <a:rPr lang="sk-SK" dirty="0">
                <a:solidFill>
                  <a:srgbClr val="0070C0"/>
                </a:solidFill>
              </a:rPr>
              <a:t>predným labkám. </a:t>
            </a:r>
            <a:r>
              <a:rPr lang="sk-SK" dirty="0"/>
              <a:t>Rezom v </a:t>
            </a:r>
            <a:r>
              <a:rPr lang="sk-SK" dirty="0">
                <a:solidFill>
                  <a:schemeClr val="accent3">
                    <a:lumMod val="50000"/>
                  </a:schemeClr>
                </a:solidFill>
              </a:rPr>
              <a:t>zápästnom kĺbe </a:t>
            </a:r>
            <a:r>
              <a:rPr lang="sk-SK" dirty="0"/>
              <a:t>uvoľníme labky, pokračujeme až po </a:t>
            </a:r>
            <a:r>
              <a:rPr lang="sk-SK" dirty="0">
                <a:solidFill>
                  <a:srgbClr val="C00000"/>
                </a:solidFill>
              </a:rPr>
              <a:t>uši</a:t>
            </a:r>
            <a:r>
              <a:rPr lang="sk-SK" dirty="0"/>
              <a:t>, ktoré odrežeme pri koreni. Nožom uvoľníme kožku od </a:t>
            </a:r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mihalníc a pysku. </a:t>
            </a:r>
            <a:r>
              <a:rPr lang="sk-SK" dirty="0"/>
              <a:t>Stiahnutého zajaca vypitveme rezom od </a:t>
            </a:r>
            <a:r>
              <a:rPr lang="sk-SK" dirty="0">
                <a:solidFill>
                  <a:srgbClr val="0070C0"/>
                </a:solidFill>
              </a:rPr>
              <a:t>análneho otvoru až po chrupku hrudnej kosti. </a:t>
            </a:r>
            <a:r>
              <a:rPr lang="sk-SK" dirty="0"/>
              <a:t>Uvoľníme konečník a močovú rúru, vytiahneme </a:t>
            </a:r>
            <a:r>
              <a:rPr lang="sk-SK" dirty="0">
                <a:solidFill>
                  <a:srgbClr val="00B050"/>
                </a:solidFill>
              </a:rPr>
              <a:t>črevá aj so žalúdkom a slezinou. </a:t>
            </a:r>
            <a:r>
              <a:rPr lang="sk-SK" dirty="0"/>
              <a:t>Potom vyberieme pečeň, z ktorej odstránime žlčový mechúr. Prerežeme bránicu, uvoľníme pažerák a </a:t>
            </a:r>
            <a:r>
              <a:rPr lang="sk-SK" dirty="0" err="1"/>
              <a:t>povytiahnutím</a:t>
            </a:r>
            <a:r>
              <a:rPr lang="sk-SK" dirty="0"/>
              <a:t> vyberieme pľúca, srdce spolu s priedušnicou a pažerákom. </a:t>
            </a:r>
          </a:p>
          <a:p>
            <a:pPr marL="0" indent="0" algn="just">
              <a:buNone/>
            </a:pPr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356" y="1298448"/>
            <a:ext cx="3778644" cy="42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9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651" y="216844"/>
            <a:ext cx="11592697" cy="1325563"/>
          </a:xfrm>
        </p:spPr>
        <p:txBody>
          <a:bodyPr>
            <a:normAutofit/>
          </a:bodyPr>
          <a:lstStyle/>
          <a:p>
            <a:r>
              <a:rPr lang="sk-SK" b="1" dirty="0">
                <a:latin typeface="+mn-lt"/>
              </a:rPr>
              <a:t>Kuchynské opracovanie mäsa jatočného dobytka</a:t>
            </a:r>
            <a:endParaRPr lang="sk-SK" dirty="0"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9651" y="1825625"/>
            <a:ext cx="11315700" cy="5341294"/>
          </a:xfrm>
        </p:spPr>
        <p:txBody>
          <a:bodyPr/>
          <a:lstStyle/>
          <a:p>
            <a:pPr marL="0" indent="0" algn="just">
              <a:buNone/>
            </a:pPr>
            <a:r>
              <a:rPr lang="sk-SK" dirty="0"/>
              <a:t>Mäso jatočného dobytka (hovädzie, bravčové, teľacie, baranie, jahňacie a kozľacie) sa dodáva upravené podľa príslušných noriem. </a:t>
            </a:r>
          </a:p>
          <a:p>
            <a:pPr marL="0" indent="0" algn="just">
              <a:buNone/>
            </a:pPr>
            <a:r>
              <a:rPr lang="sk-SK" dirty="0"/>
              <a:t>Dodáva sa v :</a:t>
            </a:r>
          </a:p>
          <a:p>
            <a:pPr algn="just"/>
            <a:r>
              <a:rPr lang="sk-SK" dirty="0">
                <a:solidFill>
                  <a:srgbClr val="FF0000"/>
                </a:solidFill>
              </a:rPr>
              <a:t>celých kusoch, </a:t>
            </a:r>
          </a:p>
          <a:p>
            <a:pPr algn="just"/>
            <a:r>
              <a:rPr lang="sk-SK" dirty="0">
                <a:solidFill>
                  <a:srgbClr val="7030A0"/>
                </a:solidFill>
              </a:rPr>
              <a:t>delené na polovice, </a:t>
            </a:r>
          </a:p>
          <a:p>
            <a:pPr algn="just"/>
            <a:r>
              <a:rPr lang="sk-SK" dirty="0">
                <a:solidFill>
                  <a:srgbClr val="00B050"/>
                </a:solidFill>
              </a:rPr>
              <a:t>na štvrtiny alebo na jednotlivé časti, </a:t>
            </a:r>
          </a:p>
          <a:p>
            <a:pPr algn="just"/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prípadne aj vykostené. </a:t>
            </a:r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r>
              <a:rPr lang="sk-SK" dirty="0"/>
              <a:t>Mäso pred kuchynskou úpravou musí byť dobre odležané. Získa tým tuhosť, stáva jemným, stráviteľnejším, nadobúda charakteristickú chuť a vôňu. </a:t>
            </a:r>
          </a:p>
          <a:p>
            <a:pPr marL="0" indent="0" algn="just">
              <a:buNone/>
            </a:pPr>
            <a:endParaRPr lang="sk-SK" dirty="0"/>
          </a:p>
        </p:txBody>
      </p:sp>
      <p:pic>
        <p:nvPicPr>
          <p:cNvPr id="2050" name="Picture 2" descr="Výsledok vyhľadávania obrázkov pre dopyt porážka jahňať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064">
            <a:off x="4037325" y="1074786"/>
            <a:ext cx="4893748" cy="489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polka prasat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75414">
            <a:off x="6508665" y="2973563"/>
            <a:ext cx="35242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bravčová krkovička mäs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90" y="2299700"/>
            <a:ext cx="3663264" cy="244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77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+mn-lt"/>
              </a:rPr>
              <a:t>Vykosťovanie mäsa </a:t>
            </a:r>
            <a:endParaRPr lang="sk-SK" dirty="0"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9631680" cy="4351338"/>
          </a:xfrm>
        </p:spPr>
        <p:txBody>
          <a:bodyPr/>
          <a:lstStyle/>
          <a:p>
            <a:pPr lvl="0" algn="just"/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kosti oddeľujeme od mäsa, pričom dbáme, aby ostali hladké,</a:t>
            </a:r>
          </a:p>
          <a:p>
            <a:pPr lvl="0" algn="just"/>
            <a:r>
              <a:rPr lang="sk-SK" dirty="0">
                <a:solidFill>
                  <a:srgbClr val="FF0000"/>
                </a:solidFill>
              </a:rPr>
              <a:t>mäso nesmie byť dorezané,</a:t>
            </a:r>
          </a:p>
          <a:p>
            <a:pPr lvl="0" algn="just"/>
            <a:r>
              <a:rPr lang="sk-SK" dirty="0">
                <a:solidFill>
                  <a:srgbClr val="7030A0"/>
                </a:solidFill>
              </a:rPr>
              <a:t>pri hovädzom mäse vykosťujeme všetky časti okrem rebier,</a:t>
            </a:r>
          </a:p>
          <a:p>
            <a:pPr lvl="0" algn="just"/>
            <a:r>
              <a:rPr lang="sk-SK" dirty="0">
                <a:solidFill>
                  <a:srgbClr val="0070C0"/>
                </a:solidFill>
              </a:rPr>
              <a:t>pri ostatných druhoch vykosťujeme iba stehno a plece,</a:t>
            </a:r>
          </a:p>
          <a:p>
            <a:pPr lvl="0" algn="just"/>
            <a:r>
              <a:rPr lang="sk-SK" dirty="0">
                <a:solidFill>
                  <a:srgbClr val="00B050"/>
                </a:solidFill>
              </a:rPr>
              <a:t>kosti používame na prípravu vývarov, štiav, rôsolu a pod.</a:t>
            </a:r>
          </a:p>
          <a:p>
            <a:pPr marL="0" indent="0" algn="just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3565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+mn-lt"/>
              </a:rPr>
              <a:t>Delenie mäsa na porcie</a:t>
            </a:r>
            <a:endParaRPr lang="sk-SK" dirty="0"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/>
              <a:t>kusy,</a:t>
            </a:r>
          </a:p>
          <a:p>
            <a:pPr lvl="0"/>
            <a:r>
              <a:rPr lang="sk-SK" dirty="0"/>
              <a:t>na porcie (plátky, rezne, rebierka, roštenky),</a:t>
            </a:r>
          </a:p>
          <a:p>
            <a:pPr lvl="0"/>
            <a:r>
              <a:rPr lang="sk-SK" dirty="0"/>
              <a:t>na kocky,</a:t>
            </a:r>
          </a:p>
          <a:p>
            <a:r>
              <a:rPr lang="sk-SK" dirty="0"/>
              <a:t>na pečienky krájame mäso naprieč vlákien</a:t>
            </a:r>
          </a:p>
        </p:txBody>
      </p:sp>
      <p:pic>
        <p:nvPicPr>
          <p:cNvPr id="1026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60" y="42291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karé plat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10" y="1825625"/>
            <a:ext cx="4094708" cy="249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krkovičk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15" y="3410586"/>
            <a:ext cx="5539740" cy="369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4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+mn-lt"/>
              </a:rPr>
              <a:t>Predbežné úpravy mäsa</a:t>
            </a:r>
            <a:endParaRPr lang="sk-SK" dirty="0"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586645"/>
            <a:ext cx="5836920" cy="1671955"/>
          </a:xfrm>
        </p:spPr>
        <p:txBody>
          <a:bodyPr/>
          <a:lstStyle/>
          <a:p>
            <a:pPr marL="0" indent="0" algn="just">
              <a:buNone/>
            </a:pPr>
            <a:r>
              <a:rPr lang="sk-SK" b="1" dirty="0"/>
              <a:t>Odblaňovanie - </a:t>
            </a:r>
            <a:r>
              <a:rPr lang="sk-SK" dirty="0"/>
              <a:t>odstraňujeme ním z mäsa nepožívateľné časti (blany, šľahy), čím sa pre nás potravina stáva stráviteľnejšou a vzhľadnejšou.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305" y="1690688"/>
            <a:ext cx="4977955" cy="36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588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252</Words>
  <Application>Microsoft Office PowerPoint</Application>
  <PresentationFormat>Širokouhlá</PresentationFormat>
  <Paragraphs>36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Motív balíka Office</vt:lpstr>
      <vt:lpstr>Základné spôsoby spracovania potravín živočíšneho pôvodu</vt:lpstr>
      <vt:lpstr>Prezentácia programu PowerPoint</vt:lpstr>
      <vt:lpstr>Prezentácia programu PowerPoint</vt:lpstr>
      <vt:lpstr>Prezentácia programu PowerPoint</vt:lpstr>
      <vt:lpstr>Prezentácia programu PowerPoint</vt:lpstr>
      <vt:lpstr>Kuchynské opracovanie mäsa jatočného dobytka</vt:lpstr>
      <vt:lpstr>Vykosťovanie mäsa </vt:lpstr>
      <vt:lpstr>Delenie mäsa na porcie</vt:lpstr>
      <vt:lpstr>Predbežné úpravy mäsa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Základné spôsoby spracovania potravín rastlinného pôvodu</dc:title>
  <dc:creator>Simoni</dc:creator>
  <cp:lastModifiedBy>Simoni</cp:lastModifiedBy>
  <cp:revision>44</cp:revision>
  <dcterms:created xsi:type="dcterms:W3CDTF">2016-10-26T07:35:41Z</dcterms:created>
  <dcterms:modified xsi:type="dcterms:W3CDTF">2016-11-25T08:15:05Z</dcterms:modified>
</cp:coreProperties>
</file>