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7" r:id="rId5"/>
    <p:sldId id="268" r:id="rId6"/>
    <p:sldId id="270" r:id="rId7"/>
    <p:sldId id="269" r:id="rId8"/>
    <p:sldId id="271" r:id="rId9"/>
    <p:sldId id="262" r:id="rId10"/>
    <p:sldId id="272" r:id="rId11"/>
    <p:sldId id="264" r:id="rId12"/>
    <p:sldId id="265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219199"/>
          </a:xfrm>
        </p:spPr>
        <p:txBody>
          <a:bodyPr/>
          <a:lstStyle/>
          <a:p>
            <a:r>
              <a:rPr lang="sk-SK" dirty="0" smtClean="0"/>
              <a:t>Mäsové výrobky</a:t>
            </a:r>
            <a:endParaRPr lang="sk-SK" dirty="0"/>
          </a:p>
        </p:txBody>
      </p:sp>
      <p:pic>
        <p:nvPicPr>
          <p:cNvPr id="2050" name="Picture 2" descr="http://www.tauris.sk/images/vyrobny_program/spoloc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199"/>
            <a:ext cx="7924800" cy="5715001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295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Mäsové výrobky</a:t>
            </a:r>
            <a:endParaRPr lang="sk-SK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4. Pečené výrobky</a:t>
            </a:r>
            <a:endParaRPr lang="sk-SK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Domáca sekaná pečienka        Pečené hašé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vareni.cz/include/ir/recepty/24653/zdet--c190xc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266950" cy="226695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  <p:pic>
        <p:nvPicPr>
          <p:cNvPr id="1028" name="Picture 4" descr="http://www.www.toprecepty.sk/fotky_miniatura/0001/m_sek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2946398" cy="2209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5. Špeciálne výrobky</a:t>
            </a:r>
            <a:endParaRPr lang="sk-SK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Anglická slanina               Oravská slanina</a:t>
            </a:r>
            <a:endParaRPr lang="sk-SK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sk-SK" sz="2800" dirty="0" smtClean="0"/>
              <a:t>- </a:t>
            </a:r>
            <a:r>
              <a:rPr lang="sk-SK" sz="2800" b="1" dirty="0" smtClean="0"/>
              <a:t>Sú to vykostené a kvalitne vyúdené bravčové boky</a:t>
            </a:r>
            <a:endParaRPr lang="sk-SK" sz="2800" b="1" dirty="0"/>
          </a:p>
        </p:txBody>
      </p:sp>
      <p:pic>
        <p:nvPicPr>
          <p:cNvPr id="21506" name="Picture 2" descr="http://www.eklasa.cz/img/content/products/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3059049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1508" name="Picture 4" descr="http://t3.gstatic.com/images?q=tbn:ANd9GcSRqi5mrtyQQkDxtru_9H4EVruetuy7k44fjp58HyaESslMVtc&amp;t=1&amp;usg=__z6BLgQ401NbD40_5CSywUi-any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1228725" cy="1228725"/>
          </a:xfrm>
          <a:prstGeom prst="rect">
            <a:avLst/>
          </a:prstGeom>
          <a:noFill/>
        </p:spPr>
      </p:pic>
      <p:pic>
        <p:nvPicPr>
          <p:cNvPr id="3074" name="Picture 2" descr="http://data.slovenska.sk/wobj-data/859/obrazky/oravska%20slan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376" y="3657600"/>
            <a:ext cx="3540533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Cigánska pečienka          Debrecínska pečienka</a:t>
            </a: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sk-SK" sz="1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sk-SK" sz="2800" b="1" dirty="0" smtClean="0"/>
              <a:t>                            </a:t>
            </a:r>
            <a:r>
              <a:rPr lang="sk-SK" sz="2800" b="1" dirty="0" smtClean="0"/>
              <a:t> </a:t>
            </a:r>
            <a:r>
              <a:rPr lang="sk-SK" sz="2800" b="1" dirty="0" smtClean="0"/>
              <a:t>Vykostené  bravčové karé</a:t>
            </a:r>
            <a:endParaRPr lang="sk-SK" sz="2800" b="1" dirty="0"/>
          </a:p>
        </p:txBody>
      </p:sp>
      <p:pic>
        <p:nvPicPr>
          <p:cNvPr id="22532" name="Picture 4" descr="http://www.pluska.sk/images/gallery/slovensko/2008/07/o_salama2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276600" cy="23622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0" name="Picture 2" descr="http://www.gasparikmasovyroba.sk/sortiment/makke-masove-vyrobky/debrecinska-pecienk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586793" cy="238767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6. </a:t>
            </a:r>
            <a:r>
              <a:rPr lang="sk-SK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Solené</a:t>
            </a:r>
            <a:br>
              <a:rPr lang="sk-SK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sk-SK" sz="3200" b="1" dirty="0" smtClean="0"/>
              <a:t>po </a:t>
            </a:r>
            <a:r>
              <a:rPr lang="sk-SK" sz="3200" b="1" dirty="0" err="1" smtClean="0"/>
              <a:t>nasálaní</a:t>
            </a:r>
            <a:r>
              <a:rPr lang="sk-SK" sz="3200" b="1" dirty="0" smtClean="0"/>
              <a:t> sa údia </a:t>
            </a:r>
            <a:endParaRPr lang="sk-SK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t2.gstatic.com/images?q=tbn:ANd9GcR7t0orwFd_qqAi5Z4yRAzrJkeeNa0qwvVuZao9RuGm-AQccBSIJ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14600"/>
            <a:ext cx="2466975" cy="18478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028" name="Picture 4" descr="http://t1.gstatic.com/images?q=tbn:ANd9GcTIEFj8NpFoUf63MiN_EyslOnrtkxxwuOmnZwAdF_70IIqADvzS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2057400" cy="304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030" name="Picture 6" descr="http://t2.gstatic.com/images?q=tbn:ANd9GcSfi99Mp6BvpImqB1YJCL4RubYmvz0WQHWEttl_-W_BO79edBZy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572000"/>
            <a:ext cx="2514600" cy="20669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032" name="Picture 8" descr="http://t2.gstatic.com/images?q=tbn:ANd9GcSoyN7RhVkEe4OmFSyL3fl7UJ2hotrljZItJb5duq2K53bZQV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76800"/>
            <a:ext cx="3232130" cy="17049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034" name="Picture 10" descr="http://t1.gstatic.com/images?q=tbn:ANd9GcSqtIskxNRoblp7Jrhl01KGKC0t0NGnOfbwgNmbyUN8N36Y05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780" y="2514600"/>
            <a:ext cx="3150220" cy="22098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Kvalita mäsových výrobkov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Posudzuje sa na povrchu aj na reze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Povrch</a:t>
            </a:r>
            <a:r>
              <a:rPr lang="sk-SK" dirty="0" smtClean="0"/>
              <a:t> čistý, rovnomerne zaúdený, obal neporušený, nedeformovaný</a:t>
            </a:r>
          </a:p>
          <a:p>
            <a:r>
              <a:rPr lang="sk-SK" b="1" dirty="0" err="1" smtClean="0">
                <a:solidFill>
                  <a:schemeClr val="tx2"/>
                </a:solidFill>
              </a:rPr>
              <a:t>Nákroj</a:t>
            </a:r>
            <a:r>
              <a:rPr lang="sk-SK" b="1" dirty="0" smtClean="0">
                <a:solidFill>
                  <a:schemeClr val="tx2"/>
                </a:solidFill>
              </a:rPr>
              <a:t> – </a:t>
            </a:r>
            <a:r>
              <a:rPr lang="sk-SK" dirty="0" smtClean="0"/>
              <a:t>vzhľad a farba musí zodpovedať použitej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surovine, pri nakrojení sa nesmie uvoľňovať voda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a tuk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</a:t>
            </a:r>
            <a:r>
              <a:rPr lang="sk-SK" dirty="0" smtClean="0">
                <a:solidFill>
                  <a:srgbClr val="C00000"/>
                </a:solidFill>
              </a:rPr>
              <a:t>Konzistencia</a:t>
            </a:r>
            <a:r>
              <a:rPr lang="sk-SK" dirty="0" smtClean="0"/>
              <a:t> krájateľná alebo </a:t>
            </a:r>
            <a:r>
              <a:rPr lang="sk-SK" dirty="0" err="1" smtClean="0"/>
              <a:t>rozotierateľná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</a:t>
            </a:r>
            <a:r>
              <a:rPr lang="sk-SK" dirty="0" smtClean="0">
                <a:solidFill>
                  <a:srgbClr val="0070C0"/>
                </a:solidFill>
              </a:rPr>
              <a:t>Vôňa a chuť </a:t>
            </a:r>
            <a:r>
              <a:rPr lang="sk-SK" dirty="0" smtClean="0"/>
              <a:t>po použitých surovinách, bez cudzích pachov a príchutí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Chyby mäsových výrobkov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Povrchová slizkosť </a:t>
            </a:r>
            <a:r>
              <a:rPr lang="sk-SK" dirty="0" smtClean="0"/>
              <a:t>– </a:t>
            </a:r>
            <a:r>
              <a:rPr lang="sk-SK" sz="2800" dirty="0" smtClean="0"/>
              <a:t>odstráni sa umytím vlažnou    osolenou vodou</a:t>
            </a:r>
            <a:endParaRPr lang="sk-SK" dirty="0" smtClean="0"/>
          </a:p>
          <a:p>
            <a:r>
              <a:rPr lang="sk-SK" b="1" dirty="0" smtClean="0">
                <a:solidFill>
                  <a:schemeClr val="tx2"/>
                </a:solidFill>
              </a:rPr>
              <a:t>Hĺbková hniloba </a:t>
            </a:r>
            <a:r>
              <a:rPr lang="sk-SK" dirty="0" smtClean="0"/>
              <a:t>– </a:t>
            </a:r>
            <a:r>
              <a:rPr lang="sk-SK" sz="2800" dirty="0" smtClean="0"/>
              <a:t>výrobky zapáchajú a sú nepoužiteľné</a:t>
            </a:r>
            <a:endParaRPr lang="sk-SK" dirty="0" smtClean="0"/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Mierne blednutie </a:t>
            </a:r>
            <a:r>
              <a:rPr lang="sk-SK" dirty="0" smtClean="0"/>
              <a:t>– </a:t>
            </a:r>
            <a:r>
              <a:rPr lang="sk-SK" sz="2800" dirty="0" smtClean="0"/>
              <a:t>bežná neškodná chyba</a:t>
            </a:r>
            <a:endParaRPr lang="sk-SK" dirty="0" smtClean="0"/>
          </a:p>
          <a:p>
            <a:r>
              <a:rPr lang="sk-SK" b="1" dirty="0" smtClean="0">
                <a:solidFill>
                  <a:srgbClr val="7030A0"/>
                </a:solidFill>
              </a:rPr>
              <a:t>Plesnivenie</a:t>
            </a:r>
            <a:r>
              <a:rPr lang="sk-SK" dirty="0" smtClean="0"/>
              <a:t> – </a:t>
            </a:r>
            <a:r>
              <a:rPr lang="sk-SK" sz="2800" dirty="0" smtClean="0"/>
              <a:t>uskladňované vo vlhkom a nevetranom prostredí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Zelenenie</a:t>
            </a:r>
            <a:r>
              <a:rPr lang="sk-SK" dirty="0" smtClean="0">
                <a:solidFill>
                  <a:srgbClr val="00B050"/>
                </a:solidFill>
              </a:rPr>
              <a:t> –</a:t>
            </a:r>
            <a:r>
              <a:rPr lang="sk-SK" sz="2800" dirty="0" smtClean="0"/>
              <a:t> z obsahu </a:t>
            </a:r>
            <a:r>
              <a:rPr lang="sk-SK" sz="2800" dirty="0" err="1" smtClean="0"/>
              <a:t>dusitanov</a:t>
            </a:r>
            <a:r>
              <a:rPr lang="sk-SK" sz="2800" dirty="0" smtClean="0"/>
              <a:t>. Ak nie je zmenená chuť</a:t>
            </a:r>
          </a:p>
          <a:p>
            <a:pPr>
              <a:buNone/>
            </a:pPr>
            <a:r>
              <a:rPr lang="sk-SK" sz="2800" dirty="0" smtClean="0"/>
              <a:t> </a:t>
            </a:r>
            <a:r>
              <a:rPr lang="sk-SK" sz="2800" dirty="0" smtClean="0"/>
              <a:t>    a vôňa, nie sú zdraviu škodlivé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Ďakujem za pozornosť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Literatúra: </a:t>
            </a:r>
          </a:p>
          <a:p>
            <a:pPr>
              <a:buNone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</a:rPr>
              <a:t>Úradníčková,J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.- </a:t>
            </a:r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</a:rPr>
              <a:t>Marenčáková,J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. - </a:t>
            </a:r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</a:rPr>
              <a:t>Jurgová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, O.: Potraviny a výživa </a:t>
            </a:r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</a:rPr>
              <a:t>I.Bratislava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: SPN 2007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rgbClr val="C00000"/>
                </a:solidFill>
              </a:rPr>
              <a:t>                                                Mgr. Anna </a:t>
            </a:r>
            <a:r>
              <a:rPr lang="sk-SK" dirty="0" err="1" smtClean="0">
                <a:solidFill>
                  <a:srgbClr val="C00000"/>
                </a:solidFill>
              </a:rPr>
              <a:t>Černeková</a:t>
            </a:r>
            <a:endParaRPr lang="sk-SK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Suroviny na výrobu: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2"/>
                </a:solidFill>
              </a:rPr>
              <a:t>Mäso – čerstvé teplé, chladené, mrazené</a:t>
            </a:r>
          </a:p>
          <a:p>
            <a:r>
              <a:rPr lang="sk-SK" b="1" i="1" dirty="0" smtClean="0">
                <a:solidFill>
                  <a:schemeClr val="accent3">
                    <a:lumMod val="75000"/>
                  </a:schemeClr>
                </a:solidFill>
              </a:rPr>
              <a:t>Vnútornosti, krv, slanina</a:t>
            </a:r>
          </a:p>
          <a:p>
            <a:r>
              <a:rPr lang="sk-SK" b="1" i="1" dirty="0" smtClean="0">
                <a:solidFill>
                  <a:schemeClr val="accent4"/>
                </a:solidFill>
              </a:rPr>
              <a:t>koreniny, soľ, voda, múka, vajcia, zelenina, mlieko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0482" name="Picture 2" descr="http://t2.gstatic.com/images?q=tbn:RxwO5o9lrKBrPM:http://www.maso-pelant.cz/vyrobky/maso7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Úprava surovín: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i="1" dirty="0" smtClean="0"/>
              <a:t>       Aby výrobky nadobudli príslušnú chuť, farbu,</a:t>
            </a:r>
          </a:p>
          <a:p>
            <a:pPr>
              <a:buNone/>
            </a:pPr>
            <a:r>
              <a:rPr lang="sk-SK" b="1" i="1" dirty="0" smtClean="0"/>
              <a:t>                vôňu musí sa mäso nasoliť a odležať.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     PRÁT – SPOJKA </a:t>
            </a:r>
            <a:r>
              <a:rPr lang="sk-SK" sz="2800" dirty="0" smtClean="0"/>
              <a:t>zabezpečuje konzistenciu a súdržnosť</a:t>
            </a:r>
          </a:p>
          <a:p>
            <a:pPr>
              <a:buNone/>
            </a:pPr>
            <a:r>
              <a:rPr lang="sk-SK" sz="2800" dirty="0" smtClean="0"/>
              <a:t>                                       mäsových výrobkov</a:t>
            </a:r>
          </a:p>
          <a:p>
            <a:pPr>
              <a:buNone/>
            </a:pPr>
            <a:r>
              <a:rPr lang="sk-SK" sz="2800" b="1" i="1" dirty="0" smtClean="0"/>
              <a:t>       Je to polotovar vyrobený z mäsa mladých býkov,</a:t>
            </a:r>
          </a:p>
          <a:p>
            <a:pPr>
              <a:buNone/>
            </a:pPr>
            <a:r>
              <a:rPr lang="sk-SK" sz="2800" b="1" i="1" dirty="0" smtClean="0"/>
              <a:t>       obsahuje veľa bielkovín. Vyrába sa:</a:t>
            </a:r>
          </a:p>
          <a:p>
            <a:pPr>
              <a:buFont typeface="Wingdings" pitchFamily="2" charset="2"/>
              <a:buChar char="Ø"/>
            </a:pPr>
            <a:r>
              <a:rPr lang="sk-SK" sz="2800" b="1" i="1" dirty="0" smtClean="0">
                <a:solidFill>
                  <a:srgbClr val="00B050"/>
                </a:solidFill>
              </a:rPr>
              <a:t>Za studena – z vychladeného mäsa na trvanlivé   výrobky</a:t>
            </a:r>
          </a:p>
          <a:p>
            <a:pPr>
              <a:buFont typeface="Wingdings" pitchFamily="2" charset="2"/>
              <a:buChar char="Ø"/>
            </a:pPr>
            <a:r>
              <a:rPr lang="sk-SK" sz="2800" b="1" i="1" dirty="0" smtClean="0">
                <a:solidFill>
                  <a:srgbClr val="0070C0"/>
                </a:solidFill>
              </a:rPr>
              <a:t>Za tepla – z teplého mäsa na mäkké výrobky</a:t>
            </a:r>
            <a:endParaRPr lang="sk-SK" b="1" i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://t0.gstatic.com/images?q=tbn:ANd9GcTogb2-oTo08sp4midqf4DPYLRjMRTm7uhEMmGrnYoThxO-5eU&amp;t=1&amp;usg=__xgI36lP8AMFWAA0Tw5R--l6isy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0400" y="4886324"/>
            <a:ext cx="2314575" cy="1971676"/>
          </a:xfrm>
          <a:prstGeom prst="rect">
            <a:avLst/>
          </a:prstGeom>
          <a:noFill/>
        </p:spPr>
      </p:pic>
      <p:pic>
        <p:nvPicPr>
          <p:cNvPr id="10242" name="Picture 2" descr="http://t.wapem.info/128x128/by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228600"/>
            <a:ext cx="1219200" cy="1219201"/>
          </a:xfrm>
          <a:prstGeom prst="rect">
            <a:avLst/>
          </a:prstGeom>
          <a:noFill/>
        </p:spPr>
      </p:pic>
      <p:pic>
        <p:nvPicPr>
          <p:cNvPr id="10244" name="Picture 4" descr="http://static.markiza.sk/grf/horoskopy/znamenia/b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440" y="5562600"/>
            <a:ext cx="2194560" cy="1295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ÚDENIE: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           Výrobok získa chuť, vôňu, trvanlivosť</a:t>
            </a:r>
          </a:p>
          <a:p>
            <a:pPr>
              <a:buNone/>
            </a:pPr>
            <a:r>
              <a:rPr lang="sk-SK" b="1" dirty="0" smtClean="0"/>
              <a:t> Údiť možno dymom: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Studeným: t=8 až 24 °C ......trvanlivé výrobky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4"/>
                </a:solidFill>
              </a:rPr>
              <a:t>Teplým: t= 25 až 69 °C .....klobása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Horúcim: t= 70 až 100 °C...mäkké, na rýchlu spotrebu</a:t>
            </a:r>
            <a:endParaRPr lang="sk-S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http://4m.pilnik.sk/wp-content/uploads/2008/09/klob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63979"/>
            <a:ext cx="3632200" cy="229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OBALY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Črevá                                         Umelé črevá  </a:t>
            </a:r>
          </a:p>
          <a:p>
            <a:pPr>
              <a:buNone/>
            </a:pPr>
            <a:r>
              <a:rPr lang="sk-SK" dirty="0" smtClean="0"/>
              <a:t>  Žalúdky                                      a fólie</a:t>
            </a:r>
          </a:p>
          <a:p>
            <a:pPr>
              <a:buNone/>
            </a:pPr>
            <a:r>
              <a:rPr lang="sk-SK" sz="2000" dirty="0" smtClean="0"/>
              <a:t>                                                                                        pred konzumáciou</a:t>
            </a:r>
          </a:p>
          <a:p>
            <a:pPr>
              <a:buNone/>
            </a:pPr>
            <a:r>
              <a:rPr lang="sk-SK" sz="2000" dirty="0" smtClean="0"/>
              <a:t>                                                                                        treba odstrániť</a:t>
            </a:r>
          </a:p>
        </p:txBody>
      </p:sp>
      <p:cxnSp>
        <p:nvCxnSpPr>
          <p:cNvPr id="5" name="Rovná spojovacia šípka 4"/>
          <p:cNvCxnSpPr/>
          <p:nvPr/>
        </p:nvCxnSpPr>
        <p:spPr>
          <a:xfrm rot="10800000" flipV="1">
            <a:off x="2286000" y="14478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4876800" y="14478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aoblený obdĺžnik 7"/>
          <p:cNvSpPr/>
          <p:nvPr/>
        </p:nvSpPr>
        <p:spPr>
          <a:xfrm>
            <a:off x="685800" y="2057400"/>
            <a:ext cx="2590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PRÍRODNÉ</a:t>
            </a:r>
            <a:endParaRPr lang="sk-SK" dirty="0"/>
          </a:p>
        </p:txBody>
      </p:sp>
      <p:sp>
        <p:nvSpPr>
          <p:cNvPr id="9" name="Zaoblený obdĺžnik 8"/>
          <p:cNvSpPr/>
          <p:nvPr/>
        </p:nvSpPr>
        <p:spPr>
          <a:xfrm rot="10800000" flipV="1">
            <a:off x="5410200" y="2057400"/>
            <a:ext cx="2438400" cy="457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UMELÉ</a:t>
            </a:r>
            <a:endParaRPr lang="sk-SK" dirty="0"/>
          </a:p>
        </p:txBody>
      </p:sp>
      <p:pic>
        <p:nvPicPr>
          <p:cNvPr id="11266" name="Picture 2" descr="http://www.dietaaja.sk/images/par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724400"/>
            <a:ext cx="1981200" cy="1981200"/>
          </a:xfrm>
          <a:prstGeom prst="rect">
            <a:avLst/>
          </a:prstGeom>
          <a:noFill/>
        </p:spPr>
      </p:pic>
      <p:pic>
        <p:nvPicPr>
          <p:cNvPr id="11268" name="Picture 4" descr="http://www.spismarket.sk/fotky/new/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7927"/>
            <a:ext cx="3962400" cy="2100073"/>
          </a:xfrm>
          <a:prstGeom prst="rect">
            <a:avLst/>
          </a:prstGeom>
          <a:noFill/>
        </p:spPr>
      </p:pic>
      <p:pic>
        <p:nvPicPr>
          <p:cNvPr id="11270" name="Picture 6" descr="http://www.webareal.sk/fotky5924/fotos/_vyr_1325Kinder-parky-270g-Drug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352800"/>
            <a:ext cx="1905000" cy="1371600"/>
          </a:xfrm>
          <a:prstGeom prst="rect">
            <a:avLst/>
          </a:prstGeom>
          <a:noFill/>
        </p:spPr>
      </p:pic>
      <p:pic>
        <p:nvPicPr>
          <p:cNvPr id="11272" name="Picture 8" descr="http://www.syrydumbier.sk/uploads/images/product/salam.jpg.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648200"/>
            <a:ext cx="20574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sk-SK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sk-SK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Druhy mäsových výrobkov</a:t>
            </a:r>
            <a:endParaRPr lang="sk-SK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1.Mäkké výrobky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sz="2400" b="1" i="1" dirty="0" smtClean="0"/>
              <a:t>obsahujú veľa vody, sú náročné na skladovanie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Drobné</a:t>
            </a:r>
          </a:p>
          <a:p>
            <a:pPr>
              <a:buNone/>
            </a:pPr>
            <a:r>
              <a:rPr lang="sk-SK" dirty="0" smtClean="0"/>
              <a:t>  párky, špekáčiky,</a:t>
            </a:r>
          </a:p>
          <a:p>
            <a:pPr>
              <a:buNone/>
            </a:pPr>
            <a:r>
              <a:rPr lang="sk-SK" dirty="0" smtClean="0"/>
              <a:t>  safaládky</a:t>
            </a:r>
          </a:p>
          <a:p>
            <a:pPr>
              <a:buNone/>
            </a:pPr>
            <a:r>
              <a:rPr lang="sk-SK" dirty="0" smtClean="0"/>
              <a:t>-prírodné obaly </a:t>
            </a:r>
          </a:p>
          <a:p>
            <a:pPr>
              <a:buNone/>
            </a:pPr>
            <a:r>
              <a:rPr lang="sk-SK" dirty="0" smtClean="0"/>
              <a:t>(baranie črevá)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Salámy</a:t>
            </a:r>
          </a:p>
          <a:p>
            <a:pPr>
              <a:buNone/>
            </a:pPr>
            <a:r>
              <a:rPr lang="sk-SK" dirty="0" smtClean="0"/>
              <a:t>  cesnaková, šunková,</a:t>
            </a:r>
          </a:p>
          <a:p>
            <a:pPr>
              <a:buNone/>
            </a:pPr>
            <a:r>
              <a:rPr lang="sk-SK" dirty="0" smtClean="0"/>
              <a:t>  parížska, pizza nárez</a:t>
            </a:r>
          </a:p>
          <a:p>
            <a:pPr>
              <a:buNone/>
            </a:pPr>
            <a:r>
              <a:rPr lang="sk-SK" dirty="0" smtClean="0"/>
              <a:t>-umelé obaly</a:t>
            </a:r>
            <a:endParaRPr lang="sk-SK" dirty="0"/>
          </a:p>
        </p:txBody>
      </p:sp>
      <p:pic>
        <p:nvPicPr>
          <p:cNvPr id="5" name="Picture 2" descr="http://t3.gstatic.com/images?q=tbn:ANd9GcTlLhvqHpQoEzzE92sPnzXGimp2BJ1kcJk5cvRAOsrxRfczptw&amp;t=1&amp;usg=__Fr3NuAdzta9yw8f6OYkenZ7HdU8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2590800" cy="1771651"/>
          </a:xfrm>
          <a:prstGeom prst="rect">
            <a:avLst/>
          </a:prstGeom>
          <a:noFill/>
        </p:spPr>
      </p:pic>
      <p:pic>
        <p:nvPicPr>
          <p:cNvPr id="27650" name="Picture 2" descr="http://static.zlacnene.sk/foto/vyrobky/309750/309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24400"/>
            <a:ext cx="2647950" cy="1770344"/>
          </a:xfrm>
          <a:prstGeom prst="rect">
            <a:avLst/>
          </a:prstGeom>
          <a:noFill/>
        </p:spPr>
      </p:pic>
      <p:pic>
        <p:nvPicPr>
          <p:cNvPr id="27652" name="Picture 4" descr="http://www.poziadavka.sk/img_users/ponuky/full/98536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191000"/>
            <a:ext cx="3352799" cy="243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2.Trvanlivé výrobky</a:t>
            </a:r>
            <a:endParaRPr lang="sk-SK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Tepelne neopracované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-</a:t>
            </a:r>
            <a:r>
              <a:rPr lang="sk-SK" sz="2400" dirty="0" smtClean="0"/>
              <a:t>v prírodných obaloch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Tepelne opracované</a:t>
            </a:r>
          </a:p>
          <a:p>
            <a:pPr>
              <a:buNone/>
            </a:pPr>
            <a:r>
              <a:rPr lang="sk-SK" sz="2400" dirty="0" smtClean="0"/>
              <a:t>-v umelých obaloch</a:t>
            </a:r>
            <a:endParaRPr lang="sk-SK" sz="2400" dirty="0"/>
          </a:p>
        </p:txBody>
      </p:sp>
      <p:pic>
        <p:nvPicPr>
          <p:cNvPr id="28674" name="Picture 2" descr="http://www.svaman.sk/data/image/salamy/salam4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1"/>
            <a:ext cx="2616200" cy="2209800"/>
          </a:xfrm>
          <a:prstGeom prst="rect">
            <a:avLst/>
          </a:prstGeom>
          <a:noFill/>
        </p:spPr>
      </p:pic>
      <p:pic>
        <p:nvPicPr>
          <p:cNvPr id="28676" name="Picture 4" descr="http://www.svaman.sk/data/image/salamy/salam29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2286000" cy="1981200"/>
          </a:xfrm>
          <a:prstGeom prst="rect">
            <a:avLst/>
          </a:prstGeom>
          <a:noFill/>
        </p:spPr>
      </p:pic>
      <p:pic>
        <p:nvPicPr>
          <p:cNvPr id="28678" name="Picture 6" descr="http://www.svaman.sk/data/image/salamy/salam103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800601"/>
            <a:ext cx="2362200" cy="2057400"/>
          </a:xfrm>
          <a:prstGeom prst="rect">
            <a:avLst/>
          </a:prstGeom>
          <a:noFill/>
        </p:spPr>
      </p:pic>
      <p:pic>
        <p:nvPicPr>
          <p:cNvPr id="28680" name="Picture 8" descr="http://www.svaman.sk/data/image/salamy/salam38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667000"/>
            <a:ext cx="2362200" cy="2133600"/>
          </a:xfrm>
          <a:prstGeom prst="rect">
            <a:avLst/>
          </a:prstGeom>
          <a:noFill/>
        </p:spPr>
      </p:pic>
      <p:pic>
        <p:nvPicPr>
          <p:cNvPr id="28682" name="Picture 10" descr="http://www.svaman.sk/data/image/salamy/salam05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41921"/>
            <a:ext cx="2933700" cy="2316079"/>
          </a:xfrm>
          <a:prstGeom prst="rect">
            <a:avLst/>
          </a:prstGeom>
          <a:noFill/>
        </p:spPr>
      </p:pic>
      <p:pic>
        <p:nvPicPr>
          <p:cNvPr id="28684" name="Picture 12" descr="http://www.svaman.sk/data/image/salamy/salam50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667000"/>
            <a:ext cx="2557780" cy="2019300"/>
          </a:xfrm>
          <a:prstGeom prst="rect">
            <a:avLst/>
          </a:prstGeom>
          <a:noFill/>
        </p:spPr>
      </p:pic>
      <p:pic>
        <p:nvPicPr>
          <p:cNvPr id="28686" name="Picture 14" descr="http://www.svaman.sk/data/image/salamy/salam08_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2632" y="2667000"/>
            <a:ext cx="2481368" cy="1958975"/>
          </a:xfrm>
          <a:prstGeom prst="rect">
            <a:avLst/>
          </a:prstGeom>
          <a:noFill/>
        </p:spPr>
      </p:pic>
      <p:pic>
        <p:nvPicPr>
          <p:cNvPr id="28688" name="Picture 16" descr="http://www.svaman.sk/data/image/salamy/salam26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9900" y="4572000"/>
            <a:ext cx="23241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ANd9GcQT-Z8Mvfr7RBwVAs8U-TAZ4_EjOoc6TcPOg61ybWk_-7BSiHg&amp;t=1&amp;usg=__FSLe4_0PHmDsZwAPx33Pwpy51o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5562600" cy="3581400"/>
          </a:xfrm>
          <a:prstGeom prst="rect">
            <a:avLst/>
          </a:prstGeom>
          <a:noFill/>
          <a:ln w="38100">
            <a:solidFill>
              <a:srgbClr val="CCFF33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3.Varené výrobky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100" dirty="0" smtClean="0"/>
              <a:t>Rýchlo sa kazia, v letných mesiacoch sa nepodávajú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         Tlačenka, jaternice, krvavničky, aspiky,</a:t>
            </a:r>
          </a:p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                  paštéty, nátierky, peny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19462" name="Picture 6" descr="http://varecha.pravda.sk/la/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25" y="-1576388"/>
            <a:ext cx="5791200" cy="3286126"/>
          </a:xfrm>
          <a:prstGeom prst="rect">
            <a:avLst/>
          </a:prstGeom>
          <a:noFill/>
        </p:spPr>
      </p:pic>
      <p:pic>
        <p:nvPicPr>
          <p:cNvPr id="19464" name="Picture 8" descr="http://varecha.pravda.sk/la/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25" y="-1576388"/>
            <a:ext cx="5791200" cy="3286126"/>
          </a:xfrm>
          <a:prstGeom prst="rect">
            <a:avLst/>
          </a:prstGeom>
          <a:noFill/>
        </p:spPr>
      </p:pic>
      <p:pic>
        <p:nvPicPr>
          <p:cNvPr id="19466" name="Picture 10" descr="http://varecha.pravda.sk/la/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25" y="-1576388"/>
            <a:ext cx="5791200" cy="3286126"/>
          </a:xfrm>
          <a:prstGeom prst="rect">
            <a:avLst/>
          </a:prstGeom>
          <a:noFill/>
        </p:spPr>
      </p:pic>
      <p:pic>
        <p:nvPicPr>
          <p:cNvPr id="19468" name="Picture 12" descr="http://varecha.pravda.sk/la/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25" y="-1576388"/>
            <a:ext cx="5791200" cy="3286126"/>
          </a:xfrm>
          <a:prstGeom prst="rect">
            <a:avLst/>
          </a:prstGeom>
          <a:noFill/>
        </p:spPr>
      </p:pic>
      <p:pic>
        <p:nvPicPr>
          <p:cNvPr id="19470" name="Picture 14" descr="http://varecha.pravda.sk/la/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25" y="-1576388"/>
            <a:ext cx="57912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511</TotalTime>
  <Words>413</Words>
  <Application>Microsoft Office PowerPoint</Application>
  <PresentationFormat>Prezentácia na obrazovke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Mäsové výrobky</vt:lpstr>
      <vt:lpstr>Suroviny na výrobu:</vt:lpstr>
      <vt:lpstr>Úprava surovín:</vt:lpstr>
      <vt:lpstr>ÚDENIE:</vt:lpstr>
      <vt:lpstr>OBALY</vt:lpstr>
      <vt:lpstr>Snímka 6</vt:lpstr>
      <vt:lpstr>1.Mäkké výrobky obsahujú veľa vody, sú náročné na skladovanie</vt:lpstr>
      <vt:lpstr>2.Trvanlivé výrobky</vt:lpstr>
      <vt:lpstr>3.Varené výrobky Rýchlo sa kazia, v letných mesiacoch sa nepodávajú</vt:lpstr>
      <vt:lpstr>4. Pečené výrobky</vt:lpstr>
      <vt:lpstr>5. Špeciálne výrobky</vt:lpstr>
      <vt:lpstr>Snímka 12</vt:lpstr>
      <vt:lpstr>6. Solené po nasálaní sa údia </vt:lpstr>
      <vt:lpstr>Kvalita mäsových výrobkov</vt:lpstr>
      <vt:lpstr>Chyby mäsových výrobkov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Mäsové výrobky</dc:title>
  <dc:creator>ANDULA</dc:creator>
  <cp:lastModifiedBy>Anka</cp:lastModifiedBy>
  <cp:revision>58</cp:revision>
  <dcterms:created xsi:type="dcterms:W3CDTF">2010-10-28T19:52:53Z</dcterms:created>
  <dcterms:modified xsi:type="dcterms:W3CDTF">2010-11-27T18:41:07Z</dcterms:modified>
</cp:coreProperties>
</file>