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39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199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175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713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955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36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353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267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787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07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457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B5AE5-A0E0-479B-BAD2-1C05A8CF54E0}" type="datetimeFigureOut">
              <a:rPr lang="sk-SK" smtClean="0"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6DFE-BB19-440E-8E73-C22BDF73F0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096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p.gov.sk/zakladne-prava-a-slobody" TargetMode="External"/><Relationship Id="rId2" Type="http://schemas.openxmlformats.org/officeDocument/2006/relationships/hyperlink" Target="http://www.unis.unvienna.org/unis/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Bell MT" panose="02020503060305020303" pitchFamily="18" charset="0"/>
              </a:rPr>
              <a:t>ĽUDSKÉ PRÁVA</a:t>
            </a:r>
            <a:endParaRPr lang="sk-SK" dirty="0">
              <a:latin typeface="Bell MT" panose="020205030603050203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Autor: Veronika </a:t>
            </a:r>
            <a:r>
              <a:rPr lang="sk-SK" smtClean="0"/>
              <a:t>Hanesová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7401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800" dirty="0"/>
              <a:t>Do tejto tretej generácie práv možno zaradiť:</a:t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právo na mier,</a:t>
            </a:r>
          </a:p>
          <a:p>
            <a:r>
              <a:rPr lang="sk-SK" dirty="0"/>
              <a:t>právo na priaznivé životné prostredie,</a:t>
            </a:r>
          </a:p>
          <a:p>
            <a:r>
              <a:rPr lang="sk-SK" dirty="0"/>
              <a:t>právo na hospodársky a sociálny rozvoj,</a:t>
            </a:r>
          </a:p>
          <a:p>
            <a:r>
              <a:rPr lang="sk-SK" dirty="0"/>
              <a:t>práva národnostných a etnických menšín,</a:t>
            </a:r>
          </a:p>
          <a:p>
            <a:r>
              <a:rPr lang="sk-SK" dirty="0"/>
              <a:t>právo na prístup ku kultúrnemu dedičstvu,</a:t>
            </a:r>
          </a:p>
          <a:p>
            <a:r>
              <a:rPr lang="sk-SK" dirty="0"/>
              <a:t>právo na prírodné zdroje,</a:t>
            </a:r>
          </a:p>
          <a:p>
            <a:r>
              <a:rPr lang="sk-SK" dirty="0"/>
              <a:t>právo na komunikáciu,</a:t>
            </a:r>
          </a:p>
          <a:p>
            <a:r>
              <a:rPr lang="sk-SK" dirty="0"/>
              <a:t>právo na medzigeneračnú slušnosť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225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Medzinárodné inštitúcie pôsobiace v oblasti ľudských práv</a:t>
            </a:r>
            <a:r>
              <a:rPr lang="sk-SK" dirty="0">
                <a:latin typeface="Bell MT" panose="02020503060305020303" pitchFamily="18" charset="0"/>
              </a:rPr>
              <a:t/>
            </a:r>
            <a:br>
              <a:rPr lang="sk-SK" dirty="0">
                <a:latin typeface="Bell MT" panose="02020503060305020303" pitchFamily="18" charset="0"/>
              </a:rPr>
            </a:br>
            <a:endParaRPr lang="sk-SK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b="1" dirty="0" smtClean="0"/>
              <a:t>Rada Európy</a:t>
            </a:r>
            <a:r>
              <a:rPr lang="sk-SK" sz="3200" dirty="0" smtClean="0"/>
              <a:t> </a:t>
            </a:r>
            <a:endParaRPr lang="sk-SK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</a:t>
            </a:r>
            <a:r>
              <a:rPr lang="sk-SK" sz="3800" dirty="0"/>
              <a:t>je najstaršia európska politická organizácia, založená </a:t>
            </a:r>
            <a:r>
              <a:rPr lang="sk-SK" sz="3800" b="1" dirty="0"/>
              <a:t>5. mája 1949 </a:t>
            </a:r>
            <a:r>
              <a:rPr lang="sk-SK" sz="3800" dirty="0"/>
              <a:t>pre medzivládnu a </a:t>
            </a:r>
            <a:r>
              <a:rPr lang="sk-SK" sz="3800" dirty="0" err="1"/>
              <a:t>medziparlamentnú</a:t>
            </a:r>
            <a:r>
              <a:rPr lang="sk-SK" sz="3800" dirty="0"/>
              <a:t> spoluprácu </a:t>
            </a:r>
            <a:r>
              <a:rPr lang="sk-SK" sz="3800" dirty="0" smtClean="0"/>
              <a:t/>
            </a:r>
            <a:br>
              <a:rPr lang="sk-SK" sz="3800" dirty="0" smtClean="0"/>
            </a:br>
            <a:r>
              <a:rPr lang="sk-SK" sz="3800" dirty="0"/>
              <a:t>- </a:t>
            </a:r>
            <a:r>
              <a:rPr lang="sk-SK" sz="3800" b="1" dirty="0"/>
              <a:t>41 členských št</a:t>
            </a:r>
            <a:r>
              <a:rPr lang="sk-SK" sz="3800" dirty="0"/>
              <a:t>. - je spoločenstvom krajín, vyznávajúcich rovnaké hodnoty, ktoré sú zakotvené v štatúte organizácie: </a:t>
            </a:r>
            <a:r>
              <a:rPr lang="sk-SK" sz="3800" b="1" dirty="0"/>
              <a:t>pluralitná demokracia, ľudské práva, právny štát </a:t>
            </a:r>
            <a:r>
              <a:rPr lang="sk-SK" sz="3800" b="1" dirty="0" smtClean="0"/>
              <a:t/>
            </a:r>
            <a:br>
              <a:rPr lang="sk-SK" sz="3800" b="1" dirty="0" smtClean="0"/>
            </a:br>
            <a:r>
              <a:rPr lang="sk-SK" sz="3800" dirty="0"/>
              <a:t>- pôsobí vo všetkých oblastiach, s výnimkou obrany a hospodárskej integrácie </a:t>
            </a:r>
            <a:r>
              <a:rPr lang="sk-SK" sz="3800" dirty="0" smtClean="0"/>
              <a:t/>
            </a:r>
            <a:br>
              <a:rPr lang="sk-SK" sz="3800" dirty="0" smtClean="0"/>
            </a:br>
            <a:r>
              <a:rPr lang="sk-SK" sz="3800" dirty="0"/>
              <a:t>- sídlo organizácie</a:t>
            </a:r>
            <a:r>
              <a:rPr lang="sk-SK" sz="3800" b="1" dirty="0"/>
              <a:t>: Štrasburg </a:t>
            </a:r>
            <a:r>
              <a:rPr lang="sk-SK" sz="3800" dirty="0"/>
              <a:t>(Francúzsko) </a:t>
            </a:r>
            <a:r>
              <a:rPr lang="sk-SK" sz="3800" dirty="0" smtClean="0"/>
              <a:t/>
            </a:r>
            <a:br>
              <a:rPr lang="sk-SK" sz="3800" dirty="0" smtClean="0"/>
            </a:br>
            <a:r>
              <a:rPr lang="sk-SK" sz="3800" dirty="0"/>
              <a:t>- jeden z hl. cieľov: </a:t>
            </a:r>
            <a:r>
              <a:rPr lang="sk-SK" sz="3800" b="1" dirty="0"/>
              <a:t>ochraňovať ľudské práva a posilňovať pluralitnú demokraciu </a:t>
            </a:r>
            <a:r>
              <a:rPr lang="sk-SK" sz="3800" b="1" dirty="0" smtClean="0"/>
              <a:t/>
            </a:r>
            <a:br>
              <a:rPr lang="sk-SK" sz="3800" b="1" dirty="0" smtClean="0"/>
            </a:br>
            <a:r>
              <a:rPr lang="sk-SK" sz="3800" b="1" dirty="0" smtClean="0"/>
              <a:t/>
            </a:r>
            <a:br>
              <a:rPr lang="sk-SK" sz="3800" b="1" dirty="0" smtClean="0"/>
            </a:br>
            <a:r>
              <a:rPr lang="sk-SK" sz="3800" dirty="0"/>
              <a:t>- zákl. dokumentom tejto organizácie je </a:t>
            </a:r>
            <a:r>
              <a:rPr lang="sk-SK" sz="3800" b="1" dirty="0"/>
              <a:t>Dohoda o ochrane ľudských práv a základných slobôd </a:t>
            </a:r>
            <a:r>
              <a:rPr lang="sk-SK" sz="3800" b="1" dirty="0" smtClean="0"/>
              <a:t/>
            </a:r>
            <a:br>
              <a:rPr lang="sk-SK" sz="3800" b="1" dirty="0" smtClean="0"/>
            </a:br>
            <a:r>
              <a:rPr lang="sk-SK" sz="3800" dirty="0"/>
              <a:t>- za dobu sv. existencie sa stala najprepracovanejšou a najúčinnejšou zmluvou o ľudských právach na svete </a:t>
            </a:r>
            <a:r>
              <a:rPr lang="sk-SK" sz="3800" dirty="0" smtClean="0"/>
              <a:t/>
            </a:r>
            <a:br>
              <a:rPr lang="sk-SK" sz="3800" dirty="0" smtClean="0"/>
            </a:br>
            <a:r>
              <a:rPr lang="sk-SK" sz="3800" dirty="0"/>
              <a:t>- na rozdiel od </a:t>
            </a:r>
            <a:r>
              <a:rPr lang="sk-SK" sz="3800" dirty="0" smtClean="0"/>
              <a:t>všeobecných </a:t>
            </a:r>
            <a:r>
              <a:rPr lang="sk-SK" sz="3800" dirty="0"/>
              <a:t>ostatných dohôd a deklarácií o ľudských právach, disponuje Rada Európy ochranným mechanizmom, kt. umožňuje </a:t>
            </a:r>
            <a:r>
              <a:rPr lang="sk-SK" sz="3800" b="1" dirty="0"/>
              <a:t>prešetrenie priestupkov proti ľudským právam a zjednanie nápravy </a:t>
            </a:r>
            <a:r>
              <a:rPr lang="sk-SK" sz="3800" b="1" dirty="0" smtClean="0"/>
              <a:t>alebo </a:t>
            </a:r>
            <a:r>
              <a:rPr lang="sk-SK" sz="3800" b="1" dirty="0"/>
              <a:t>odškodnenie </a:t>
            </a:r>
            <a:r>
              <a:rPr lang="sk-SK" sz="3800" b="1" dirty="0" smtClean="0"/>
              <a:t/>
            </a:r>
            <a:br>
              <a:rPr lang="sk-SK" sz="3800" b="1" dirty="0" smtClean="0"/>
            </a:br>
            <a:r>
              <a:rPr lang="sk-SK" sz="3800" dirty="0"/>
              <a:t>- za uvedeným účelom boli vytvorené nasledovné orgány: Európska komisia, Európsky súd a Výbor ministrov sídliaci vo franc. meste </a:t>
            </a:r>
            <a:r>
              <a:rPr lang="sk-SK" sz="3800" dirty="0" err="1"/>
              <a:t>Strasbourg</a:t>
            </a:r>
            <a:r>
              <a:rPr lang="sk-SK" sz="3800" dirty="0"/>
              <a:t> </a:t>
            </a:r>
            <a:r>
              <a:rPr lang="sk-SK" sz="3800" dirty="0" smtClean="0"/>
              <a:t/>
            </a:r>
            <a:br>
              <a:rPr lang="sk-SK" sz="3800" dirty="0" smtClean="0"/>
            </a:br>
            <a:r>
              <a:rPr lang="sk-SK" sz="3800" dirty="0"/>
              <a:t>- ochranný mechanizmus môže byť použitý proti ktorémukoľvek signatárskemu št. </a:t>
            </a:r>
            <a:r>
              <a:rPr lang="sk-SK" sz="3800" dirty="0" smtClean="0"/>
              <a:t/>
            </a:r>
            <a:br>
              <a:rPr lang="sk-SK" sz="3800" dirty="0" smtClean="0"/>
            </a:br>
            <a:r>
              <a:rPr lang="sk-SK" sz="3800" dirty="0"/>
              <a:t>- umožňuje jednotlivým členským št. vzniesť žalobu proti inému št., či jednotlivcovi proti členskému št. </a:t>
            </a:r>
          </a:p>
        </p:txBody>
      </p:sp>
    </p:spTree>
    <p:extLst>
      <p:ext uri="{BB962C8B-B14F-4D97-AF65-F5344CB8AC3E}">
        <p14:creationId xmlns:p14="http://schemas.microsoft.com/office/powerpoint/2010/main" val="1811402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sk-SK" sz="3600" b="1" dirty="0" smtClean="0"/>
              <a:t>Organizácia spojených národov</a:t>
            </a:r>
            <a:r>
              <a:rPr lang="sk-SK" dirty="0" smtClean="0"/>
              <a:t> 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dirty="0" smtClean="0"/>
              <a:t>-</a:t>
            </a:r>
            <a:r>
              <a:rPr lang="sk-SK" sz="3400" dirty="0" smtClean="0"/>
              <a:t>ustanovujúca </a:t>
            </a:r>
            <a:r>
              <a:rPr lang="sk-SK" sz="3400" dirty="0"/>
              <a:t>konferencia sa konala v San Franciscu za účasti 51 protifašistických krajín, kt. tu prijali </a:t>
            </a:r>
            <a:r>
              <a:rPr lang="sk-SK" sz="3400" b="1" dirty="0"/>
              <a:t>Chartu OSN</a:t>
            </a:r>
            <a:r>
              <a:rPr lang="sk-SK" sz="3400" dirty="0"/>
              <a:t> </a:t>
            </a:r>
            <a:r>
              <a:rPr lang="sk-SK" sz="3400" dirty="0" smtClean="0"/>
              <a:t/>
            </a:r>
            <a:br>
              <a:rPr lang="sk-SK" sz="3400" dirty="0" smtClean="0"/>
            </a:br>
            <a:r>
              <a:rPr lang="sk-SK" sz="3400" dirty="0"/>
              <a:t>- organizácia oficiálne vznikla 24. októbra 1945, keď Chartu ratifikoval dostatočný počet signatárskych št. - jedným z jej hl. cieľov je aj podpora ľudských práv a slobôd pre všetkých </a:t>
            </a:r>
            <a:r>
              <a:rPr lang="sk-SK" sz="3400" dirty="0" smtClean="0"/>
              <a:t/>
            </a:r>
            <a:br>
              <a:rPr lang="sk-SK" sz="3400" dirty="0" smtClean="0"/>
            </a:br>
            <a:r>
              <a:rPr lang="sk-SK" sz="3400" dirty="0"/>
              <a:t>- </a:t>
            </a:r>
            <a:r>
              <a:rPr lang="sk-SK" sz="3400" b="1" dirty="0"/>
              <a:t>189 členských št</a:t>
            </a:r>
            <a:r>
              <a:rPr lang="sk-SK" sz="3400" dirty="0"/>
              <a:t>. - </a:t>
            </a:r>
            <a:r>
              <a:rPr lang="sk-SK" sz="3400" dirty="0" err="1"/>
              <a:t>najvýznam</a:t>
            </a:r>
            <a:r>
              <a:rPr lang="sk-SK" sz="3400" dirty="0"/>
              <a:t>. dokumentom, kt. definuje ľudské práva je </a:t>
            </a:r>
            <a:r>
              <a:rPr lang="sk-SK" sz="3400" b="1" dirty="0"/>
              <a:t>Všeobecná deklarácia ľudských práv </a:t>
            </a:r>
            <a:r>
              <a:rPr lang="sk-SK" sz="3400" dirty="0"/>
              <a:t>prijatá Valným zhromaždením OSN </a:t>
            </a:r>
            <a:r>
              <a:rPr lang="sk-SK" sz="3400" b="1" dirty="0"/>
              <a:t>10.12. 1948 </a:t>
            </a:r>
            <a:r>
              <a:rPr lang="sk-SK" sz="3400" dirty="0"/>
              <a:t>- tento deň je na celom svete na počesť tejto udalosti pripomínaný ako „Deň ľudských práv" </a:t>
            </a:r>
            <a:r>
              <a:rPr lang="sk-SK" sz="3400" dirty="0" smtClean="0"/>
              <a:t/>
            </a:r>
            <a:br>
              <a:rPr lang="sk-SK" sz="3400" dirty="0" smtClean="0"/>
            </a:br>
            <a:r>
              <a:rPr lang="sk-SK" sz="3400" dirty="0"/>
              <a:t>- ďalšími významnými dokumentmi v tejto </a:t>
            </a:r>
            <a:r>
              <a:rPr lang="sk-SK" sz="3400" dirty="0" err="1"/>
              <a:t>obl</a:t>
            </a:r>
            <a:r>
              <a:rPr lang="sk-SK" sz="3400" dirty="0"/>
              <a:t>. sú </a:t>
            </a:r>
            <a:r>
              <a:rPr lang="sk-SK" sz="3400" b="1" dirty="0"/>
              <a:t>Medzinárodný pakt o občianskych a politických právach</a:t>
            </a:r>
            <a:r>
              <a:rPr lang="sk-SK" sz="3400" dirty="0"/>
              <a:t> a </a:t>
            </a:r>
            <a:r>
              <a:rPr lang="sk-SK" sz="3400" b="1" dirty="0"/>
              <a:t>Medzinárodný pakt o hospodárskych, sociálnych a kultúrnych právach </a:t>
            </a:r>
            <a:r>
              <a:rPr lang="sk-SK" sz="3400" dirty="0"/>
              <a:t>(16.12. 1966) </a:t>
            </a:r>
            <a:r>
              <a:rPr lang="sk-SK" sz="3400" dirty="0" smtClean="0"/>
              <a:t/>
            </a:r>
            <a:br>
              <a:rPr lang="sk-SK" sz="3400" dirty="0" smtClean="0"/>
            </a:br>
            <a:r>
              <a:rPr lang="sk-SK" sz="3400" dirty="0"/>
              <a:t>- okrem týchto prijala OSN celý rad dokumentov o právach detí, žien, mládeže, proti rasovej a inej diskriminácii </a:t>
            </a:r>
            <a:r>
              <a:rPr lang="sk-SK" sz="3400" dirty="0" smtClean="0"/>
              <a:t/>
            </a:r>
            <a:br>
              <a:rPr lang="sk-SK" sz="3400" dirty="0" smtClean="0"/>
            </a:br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23294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pPr algn="l"/>
            <a:r>
              <a:rPr lang="sk-SK" sz="3600" b="1" dirty="0" smtClean="0"/>
              <a:t>Konferencia o európskej bezpečnosti a spolupráci v Európe</a:t>
            </a:r>
            <a:r>
              <a:rPr lang="sk-SK" dirty="0" smtClean="0"/>
              <a:t> 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600" dirty="0" smtClean="0"/>
              <a:t>- </a:t>
            </a:r>
            <a:r>
              <a:rPr lang="sk-SK" sz="1600" dirty="0"/>
              <a:t>podpísaním Helsinského Záverečného aktu (1. august 1975) vznikla Konferencia o bezpečnosti a spolupráci v Európe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na summite v Budapešti 1994 sa formálne prijal nový názov OBSE, ktorý je platný od 1.1. 1995.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- 54 členských št.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členské štáty sa zaviazali rešpektovať ľudské práva a základné slobody, demokraciu, princípy právneho štátu a zabezpečiť sociálnu spravodlivosť a ochranu životného prostredia.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členmi tejto inštitúcie sú európske št., USA a Kanada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medzi problémy prerokúvanými touto organizáciou má nezastupiteľné miesto aj problematika ľudských a občianskych práv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najvýznamnejšími podujatiami v rámci KBSE, na kt. sa prerokúvali humanitárne problémy, boli následné schôdzky KBSE v Madride (1983), Viedni (1989), ale najmä v Paríži a Kodani (1990) a Moskve (1991)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v dokumentoch z týchto konferencií sa št. zaviazali dodržiavať ľudské a občianske práva definované dokumentmi OSN ako i princípy demokratického usporiadania št. - okrem podpory všeobecne platných dokumentov sa konferencia zaoberala problematikou možnosti odmietnuť vojenskú službu z dôvodu svedomia, podmienkami vyhlásenia výnimočného stavu, vzťahmi a právami národnostných a etnických menšín, definovaním právneho št.… 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/>
              <a:t>- ochranou ľudských práv sa zoberá rad medzinárodných organizácií a inštitúcií a sú vo väčšej al. menšej miere obsahom ústav a zákonov demokratických št. sveta </a:t>
            </a:r>
          </a:p>
        </p:txBody>
      </p:sp>
    </p:spTree>
    <p:extLst>
      <p:ext uri="{BB962C8B-B14F-4D97-AF65-F5344CB8AC3E}">
        <p14:creationId xmlns:p14="http://schemas.microsoft.com/office/powerpoint/2010/main" val="199412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b="1" dirty="0" smtClean="0"/>
              <a:t>Základné dokumenty vzťahujúce sa k ľudským právam</a:t>
            </a:r>
            <a:r>
              <a:rPr lang="sk-SK" sz="3200" dirty="0" smtClean="0"/>
              <a:t> </a:t>
            </a:r>
            <a:endParaRPr lang="sk-SK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sk-SK" dirty="0" smtClean="0"/>
              <a:t>- </a:t>
            </a:r>
            <a:r>
              <a:rPr lang="sk-SK" dirty="0"/>
              <a:t>Všeobecná deklarácia ľudských práv (1948, OSN)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Dohoda o politických právach žien (1952, OSN)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Európsky dohovor o ochrane ľudských práv a zákl. slobôd (1950, Rada Európy)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deklarácia práv dieťaťa (1959, OSN)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Dohovor UNESCO o odstránení diskriminácie vo vzdelávaní (1960)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Medzinárodný dohovor o odstránení </a:t>
            </a:r>
            <a:r>
              <a:rPr lang="sk-SK" dirty="0" err="1"/>
              <a:t>vš</a:t>
            </a:r>
            <a:r>
              <a:rPr lang="sk-SK" dirty="0"/>
              <a:t>. foriem rasovej diskriminácie (1966, OSN)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Medzinárodný pakt o občianskych a politických právach (1966, OSN)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Medzinárodný pakt o hospodárskych, sociálnych a kultúrnych právach (1966, OSN)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Deklarácia OSN o odstránení diskriminácie žien (1967)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Záverečný akt helsinskej Konferencie o bezpečnosti a spolupráci v Európe (1975)</a:t>
            </a:r>
          </a:p>
        </p:txBody>
      </p:sp>
    </p:spTree>
    <p:extLst>
      <p:ext uri="{BB962C8B-B14F-4D97-AF65-F5344CB8AC3E}">
        <p14:creationId xmlns:p14="http://schemas.microsoft.com/office/powerpoint/2010/main" val="2607833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Zdroje: 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b="1" dirty="0" err="1" smtClean="0"/>
              <a:t>ludskeprava</a:t>
            </a:r>
            <a:r>
              <a:rPr lang="sk-SK" dirty="0" err="1" smtClean="0"/>
              <a:t>.euroiuris.sk</a:t>
            </a:r>
            <a:endParaRPr lang="sk-SK" dirty="0" smtClean="0"/>
          </a:p>
          <a:p>
            <a:r>
              <a:rPr lang="sk-SK" dirty="0" err="1" smtClean="0">
                <a:hlinkClick r:id="rId2"/>
              </a:rPr>
              <a:t>www.unis.unvienna.org</a:t>
            </a:r>
            <a:r>
              <a:rPr lang="sk-SK" dirty="0" smtClean="0">
                <a:hlinkClick r:id="rId2"/>
              </a:rPr>
              <a:t>/</a:t>
            </a:r>
            <a:r>
              <a:rPr lang="sk-SK" dirty="0" err="1" smtClean="0">
                <a:hlinkClick r:id="rId2"/>
              </a:rPr>
              <a:t>unis</a:t>
            </a:r>
            <a:r>
              <a:rPr lang="sk-SK" dirty="0" smtClean="0">
                <a:hlinkClick r:id="rId2"/>
              </a:rPr>
              <a:t>/</a:t>
            </a:r>
            <a:r>
              <a:rPr lang="sk-SK" dirty="0" err="1" smtClean="0">
                <a:hlinkClick r:id="rId2"/>
              </a:rPr>
              <a:t>sk</a:t>
            </a:r>
            <a:endParaRPr lang="sk-SK" dirty="0"/>
          </a:p>
          <a:p>
            <a:r>
              <a:rPr lang="sk-SK" dirty="0" err="1" smtClean="0">
                <a:hlinkClick r:id="rId3"/>
              </a:rPr>
              <a:t>www.vop.gov.sk</a:t>
            </a:r>
            <a:r>
              <a:rPr lang="sk-SK" dirty="0" smtClean="0">
                <a:hlinkClick r:id="rId3"/>
              </a:rPr>
              <a:t>/</a:t>
            </a:r>
            <a:r>
              <a:rPr lang="sk-SK" dirty="0" err="1" smtClean="0">
                <a:hlinkClick r:id="rId3"/>
              </a:rPr>
              <a:t>zakladne-</a:t>
            </a:r>
            <a:r>
              <a:rPr lang="sk-SK" b="1" dirty="0" err="1" smtClean="0">
                <a:hlinkClick r:id="rId3"/>
              </a:rPr>
              <a:t>prava</a:t>
            </a:r>
            <a:r>
              <a:rPr lang="sk-SK" dirty="0" err="1" smtClean="0">
                <a:hlinkClick r:id="rId3"/>
              </a:rPr>
              <a:t>-a-slobody</a:t>
            </a:r>
            <a:endParaRPr lang="sk-SK" dirty="0" smtClean="0"/>
          </a:p>
          <a:p>
            <a:r>
              <a:rPr lang="sk-SK" dirty="0"/>
              <a:t>https://sk.wikipedia.org/wiki/</a:t>
            </a:r>
            <a:r>
              <a:rPr lang="sk-SK" b="1" dirty="0"/>
              <a:t>Ľudské</a:t>
            </a:r>
            <a:r>
              <a:rPr lang="sk-SK" dirty="0"/>
              <a:t>_</a:t>
            </a:r>
            <a:r>
              <a:rPr lang="sk-SK" b="1" dirty="0"/>
              <a:t>práva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983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892480" cy="6336704"/>
          </a:xfrm>
        </p:spPr>
        <p:txBody>
          <a:bodyPr>
            <a:normAutofit/>
          </a:bodyPr>
          <a:lstStyle/>
          <a:p>
            <a:r>
              <a:rPr lang="sk-SK" b="1" dirty="0"/>
              <a:t>Ľudské práva</a:t>
            </a:r>
            <a:r>
              <a:rPr lang="sk-SK" dirty="0"/>
              <a:t> sú </a:t>
            </a:r>
            <a:r>
              <a:rPr lang="sk-SK" dirty="0" smtClean="0"/>
              <a:t>dané</a:t>
            </a:r>
            <a:r>
              <a:rPr lang="sk-SK" dirty="0"/>
              <a:t> 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práva</a:t>
            </a:r>
            <a:r>
              <a:rPr lang="sk-SK" dirty="0"/>
              <a:t>, ktoré prislúchajú každému 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človeku</a:t>
            </a:r>
            <a:r>
              <a:rPr lang="sk-SK" dirty="0"/>
              <a:t> od narodenia. </a:t>
            </a:r>
            <a:endParaRPr lang="sk-SK" dirty="0" smtClean="0"/>
          </a:p>
          <a:p>
            <a:r>
              <a:rPr lang="sk-SK" dirty="0" smtClean="0"/>
              <a:t>V </a:t>
            </a:r>
            <a:r>
              <a:rPr lang="sk-SK" dirty="0"/>
              <a:t>minulosti boli tieto práva priznávané iba vládcom a 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šľachte</a:t>
            </a:r>
            <a:r>
              <a:rPr lang="sk-SK" dirty="0"/>
              <a:t>, zatiaľ čo obyčajným ľuďom len v malej miere, prípadne boli celkom upierané. Medzi základné ľudské práva patrí napríklad právo na 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život</a:t>
            </a:r>
            <a:r>
              <a:rPr lang="sk-SK" dirty="0"/>
              <a:t>, 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osobnú slobodu</a:t>
            </a:r>
            <a:r>
              <a:rPr lang="sk-SK" dirty="0"/>
              <a:t> a 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bezpečnosť</a:t>
            </a:r>
            <a:r>
              <a:rPr lang="sk-SK" dirty="0"/>
              <a:t>, </a:t>
            </a:r>
            <a:r>
              <a:rPr lang="sk-SK" dirty="0" smtClean="0"/>
              <a:t>slobodu 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prejavu</a:t>
            </a:r>
            <a:r>
              <a:rPr lang="sk-SK" dirty="0"/>
              <a:t>, svedomia, spolčovania, právo zhromažďovania a iné</a:t>
            </a:r>
            <a:r>
              <a:rPr lang="sk-SK" dirty="0" smtClean="0"/>
              <a:t>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653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9144000" cy="6120680"/>
          </a:xfrm>
        </p:spPr>
        <p:txBody>
          <a:bodyPr>
            <a:normAutofit/>
          </a:bodyPr>
          <a:lstStyle/>
          <a:p>
            <a:r>
              <a:rPr lang="sk-SK" dirty="0"/>
              <a:t>Existencia, opodstatnenosť a obsah ľudských práv sú neustálym predmetom diskusie filozofických a politických vied. </a:t>
            </a:r>
            <a:endParaRPr lang="sk-SK" dirty="0" smtClean="0"/>
          </a:p>
          <a:p>
            <a:r>
              <a:rPr lang="sk-SK" dirty="0" smtClean="0"/>
              <a:t>Z </a:t>
            </a:r>
            <a:r>
              <a:rPr lang="sk-SK" dirty="0"/>
              <a:t>právneho hľadiska sú ľudské práva zakotvené v medzinárodných zákonoch a dohodách, ako aj vo vnútroštátnych zákonoch mnohých krajín. </a:t>
            </a:r>
            <a:endParaRPr lang="sk-SK" dirty="0" smtClean="0"/>
          </a:p>
          <a:p>
            <a:r>
              <a:rPr lang="sk-SK" dirty="0" smtClean="0"/>
              <a:t>Pre </a:t>
            </a:r>
            <a:r>
              <a:rPr lang="sk-SK" dirty="0"/>
              <a:t>mnohých ľudí však teória ľudských práv ide nad rámec zákona a tvorí 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morálnu</a:t>
            </a:r>
            <a:r>
              <a:rPr lang="sk-SK" dirty="0" smtClean="0"/>
              <a:t> základňu </a:t>
            </a:r>
            <a:r>
              <a:rPr lang="sk-SK" dirty="0"/>
              <a:t>pre reguláciu súčasného 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geopolitického</a:t>
            </a:r>
            <a:r>
              <a:rPr lang="sk-SK" dirty="0"/>
              <a:t> poriadku. Pre nich znamenajú aj demokratické ideály.</a:t>
            </a:r>
          </a:p>
        </p:txBody>
      </p:sp>
    </p:spTree>
    <p:extLst>
      <p:ext uri="{BB962C8B-B14F-4D97-AF65-F5344CB8AC3E}">
        <p14:creationId xmlns:p14="http://schemas.microsoft.com/office/powerpoint/2010/main" val="9850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Generácia ľudských práv 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7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Prvá generácia ľudských práv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 zahŕňa občianske a politické práva. </a:t>
            </a:r>
            <a:endParaRPr lang="sk-SK" dirty="0" smtClean="0"/>
          </a:p>
          <a:p>
            <a:r>
              <a:rPr lang="sk-SK" dirty="0" smtClean="0"/>
              <a:t>Sú </a:t>
            </a:r>
            <a:r>
              <a:rPr lang="sk-SK" dirty="0"/>
              <a:t>to práva, ktoré sa týkajú slobody jednotlivca a jeho účasti na politickom živote. </a:t>
            </a:r>
            <a:endParaRPr lang="sk-SK" dirty="0" smtClean="0"/>
          </a:p>
          <a:p>
            <a:r>
              <a:rPr lang="sk-SK" dirty="0" smtClean="0"/>
              <a:t>Dodržiavanie </a:t>
            </a:r>
            <a:r>
              <a:rPr lang="sk-SK" dirty="0"/>
              <a:t>občianskych práv štát zabezpečí najmä tým, že nebude jednotlivca v týchto právach obmedzovať (v </a:t>
            </a:r>
            <a:r>
              <a:rPr lang="sk-SK" dirty="0" err="1"/>
              <a:t>Jellinkovej</a:t>
            </a:r>
            <a:r>
              <a:rPr lang="sk-SK" dirty="0"/>
              <a:t> klasifikácii status </a:t>
            </a:r>
            <a:r>
              <a:rPr lang="sk-SK" dirty="0" err="1"/>
              <a:t>negativus</a:t>
            </a:r>
            <a:r>
              <a:rPr lang="sk-SK" dirty="0"/>
              <a:t>). </a:t>
            </a:r>
            <a:endParaRPr lang="sk-SK" dirty="0" smtClean="0"/>
          </a:p>
          <a:p>
            <a:r>
              <a:rPr lang="sk-SK" dirty="0" smtClean="0"/>
              <a:t>Na </a:t>
            </a:r>
            <a:r>
              <a:rPr lang="sk-SK" dirty="0"/>
              <a:t>realizáciu politických práv je však nevyhnutná iniciatíva občanov (v </a:t>
            </a:r>
            <a:r>
              <a:rPr lang="sk-SK" dirty="0" err="1"/>
              <a:t>Jellinkovej</a:t>
            </a:r>
            <a:r>
              <a:rPr lang="sk-SK" dirty="0"/>
              <a:t> klasifikácii status </a:t>
            </a:r>
            <a:r>
              <a:rPr lang="sk-SK" dirty="0" err="1"/>
              <a:t>activus</a:t>
            </a:r>
            <a:r>
              <a:rPr lang="sk-SK" dirty="0" smtClean="0"/>
              <a:t>).</a:t>
            </a:r>
          </a:p>
          <a:p>
            <a:r>
              <a:rPr lang="sk-SK" dirty="0" smtClean="0"/>
              <a:t>Práva </a:t>
            </a:r>
            <a:r>
              <a:rPr lang="sk-SK" dirty="0"/>
              <a:t>prvej generácie boli po prvýkrát všeobecne deklarované vo Všeobecnej deklarácii ľudských práv z roku 1948. </a:t>
            </a:r>
            <a:endParaRPr lang="sk-SK" dirty="0" smtClean="0"/>
          </a:p>
          <a:p>
            <a:r>
              <a:rPr lang="sk-SK" dirty="0" smtClean="0"/>
              <a:t>Sú </a:t>
            </a:r>
            <a:r>
              <a:rPr lang="sk-SK" dirty="0"/>
              <a:t>obsiahnuté v článkoch 3 až 21 Všeobecnej deklarácie ľudských práv a v Medzinárodnom pakte o občianskych a politických právach z roku 1966. </a:t>
            </a:r>
          </a:p>
        </p:txBody>
      </p:sp>
    </p:spTree>
    <p:extLst>
      <p:ext uri="{BB962C8B-B14F-4D97-AF65-F5344CB8AC3E}">
        <p14:creationId xmlns:p14="http://schemas.microsoft.com/office/powerpoint/2010/main" val="309481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Do </a:t>
            </a:r>
            <a:r>
              <a:rPr lang="sk-SK" sz="3100" dirty="0"/>
              <a:t>prvej generácie ľudských práv patria najmä tieto práva: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55000" lnSpcReduction="20000"/>
          </a:bodyPr>
          <a:lstStyle/>
          <a:p>
            <a:r>
              <a:rPr lang="sk-SK" sz="2900" dirty="0"/>
              <a:t>občianske práva:</a:t>
            </a:r>
          </a:p>
          <a:p>
            <a:pPr lvl="1"/>
            <a:r>
              <a:rPr lang="sk-SK" sz="2900" dirty="0"/>
              <a:t>právo na život,</a:t>
            </a:r>
          </a:p>
          <a:p>
            <a:pPr lvl="1"/>
            <a:r>
              <a:rPr lang="sk-SK" sz="2900" dirty="0"/>
              <a:t>právo na nedotknuteľnosť osoby a jej súkromia,</a:t>
            </a:r>
          </a:p>
          <a:p>
            <a:pPr lvl="1"/>
            <a:r>
              <a:rPr lang="sk-SK" sz="2900" dirty="0"/>
              <a:t>právo na osobnú slobodu a zákaz nútených prác a služieb,</a:t>
            </a:r>
          </a:p>
          <a:p>
            <a:pPr lvl="1"/>
            <a:r>
              <a:rPr lang="sk-SK" sz="2900" dirty="0"/>
              <a:t>právo na ochranu ľudskej dôstojnosti, osobnej cti, dobrej povesti a na ochranu mena,</a:t>
            </a:r>
          </a:p>
          <a:p>
            <a:pPr lvl="1"/>
            <a:r>
              <a:rPr lang="sk-SK" sz="2900" dirty="0"/>
              <a:t>právo na súkromie,</a:t>
            </a:r>
          </a:p>
          <a:p>
            <a:pPr lvl="1"/>
            <a:r>
              <a:rPr lang="sk-SK" sz="2900" dirty="0"/>
              <a:t>právo na vlastníctvo,</a:t>
            </a:r>
          </a:p>
          <a:p>
            <a:pPr lvl="1"/>
            <a:r>
              <a:rPr lang="sk-SK" sz="2900" dirty="0"/>
              <a:t>právo na nedotknuteľnosť obydlia,</a:t>
            </a:r>
          </a:p>
          <a:p>
            <a:pPr lvl="1"/>
            <a:r>
              <a:rPr lang="sk-SK" sz="2900" dirty="0"/>
              <a:t>právo na listové tajomstvo, tajomstvo dopravovaných správ a iných písomností a na ochranu osobných údajov,</a:t>
            </a:r>
          </a:p>
          <a:p>
            <a:pPr lvl="1"/>
            <a:r>
              <a:rPr lang="sk-SK" sz="2900" dirty="0"/>
              <a:t>sloboda pohybu a pobytu,</a:t>
            </a:r>
          </a:p>
          <a:p>
            <a:pPr lvl="1"/>
            <a:r>
              <a:rPr lang="sk-SK" sz="2900" dirty="0"/>
              <a:t>sloboda myslenia, svedomia, náboženského vyznania a viery,</a:t>
            </a:r>
          </a:p>
          <a:p>
            <a:pPr lvl="1"/>
            <a:r>
              <a:rPr lang="sk-SK" sz="2900" dirty="0"/>
              <a:t>právo na spravodlivý proces,</a:t>
            </a:r>
          </a:p>
          <a:p>
            <a:r>
              <a:rPr lang="sk-SK" sz="2900" dirty="0"/>
              <a:t>a)politické práva:</a:t>
            </a:r>
          </a:p>
          <a:p>
            <a:pPr lvl="1"/>
            <a:r>
              <a:rPr lang="sk-SK" sz="2900" dirty="0"/>
              <a:t>sloboda prejavu,</a:t>
            </a:r>
          </a:p>
          <a:p>
            <a:pPr lvl="1"/>
            <a:r>
              <a:rPr lang="sk-SK" sz="2900" dirty="0"/>
              <a:t>právo na informácie,</a:t>
            </a:r>
          </a:p>
          <a:p>
            <a:pPr lvl="1"/>
            <a:r>
              <a:rPr lang="sk-SK" sz="2900" dirty="0"/>
              <a:t>petičné právo,</a:t>
            </a:r>
          </a:p>
          <a:p>
            <a:pPr lvl="1"/>
            <a:r>
              <a:rPr lang="sk-SK" sz="2900" dirty="0" err="1"/>
              <a:t>zhromažďovacie</a:t>
            </a:r>
            <a:r>
              <a:rPr lang="sk-SK" sz="2900" dirty="0"/>
              <a:t> právo,</a:t>
            </a:r>
          </a:p>
          <a:p>
            <a:pPr lvl="1"/>
            <a:r>
              <a:rPr lang="sk-SK" sz="2900" dirty="0"/>
              <a:t>združovacie právo,</a:t>
            </a:r>
          </a:p>
          <a:p>
            <a:pPr lvl="1"/>
            <a:r>
              <a:rPr lang="sk-SK" sz="2900" dirty="0"/>
              <a:t>volebné právo,</a:t>
            </a:r>
          </a:p>
          <a:p>
            <a:pPr lvl="1"/>
            <a:r>
              <a:rPr lang="sk-SK" sz="2900" dirty="0"/>
              <a:t>právo na odpor.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121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Druhá generácia ľudských práv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tvoria </a:t>
            </a:r>
            <a:r>
              <a:rPr lang="sk-SK" dirty="0"/>
              <a:t>hospodárske, sociálne a kultúrne práva. </a:t>
            </a:r>
            <a:endParaRPr lang="sk-SK" dirty="0" smtClean="0"/>
          </a:p>
          <a:p>
            <a:r>
              <a:rPr lang="sk-SK" dirty="0" smtClean="0"/>
              <a:t>Tieto </a:t>
            </a:r>
            <a:r>
              <a:rPr lang="sk-SK" dirty="0"/>
              <a:t>práva sa týkajú rovnakých podmienok a rovnakého zaobchádzania a súvisia s realizáciou ekonomických a sociálnych úloh štátu. </a:t>
            </a:r>
            <a:endParaRPr lang="sk-SK" dirty="0" smtClean="0"/>
          </a:p>
          <a:p>
            <a:r>
              <a:rPr lang="sk-SK" dirty="0" smtClean="0"/>
              <a:t>Štáty </a:t>
            </a:r>
            <a:r>
              <a:rPr lang="sk-SK" dirty="0"/>
              <a:t>ich začali uznávať po prvej svetovej vojne. Na rozdiel od prvej generácie ľudských práv, na zabezpečenie dodržiavania práv druhej generácie je nevyhnutná činnosť štátu (podľa </a:t>
            </a:r>
            <a:r>
              <a:rPr lang="sk-SK" dirty="0" err="1"/>
              <a:t>Jellinkovej</a:t>
            </a:r>
            <a:r>
              <a:rPr lang="sk-SK" dirty="0"/>
              <a:t> klasifikácie status </a:t>
            </a:r>
            <a:r>
              <a:rPr lang="sk-SK" dirty="0" err="1"/>
              <a:t>positivus</a:t>
            </a:r>
            <a:r>
              <a:rPr lang="sk-SK" dirty="0"/>
              <a:t>). </a:t>
            </a:r>
            <a:endParaRPr lang="sk-SK" dirty="0" smtClean="0"/>
          </a:p>
          <a:p>
            <a:r>
              <a:rPr lang="sk-SK" dirty="0" smtClean="0"/>
              <a:t>Rovnako </a:t>
            </a:r>
            <a:r>
              <a:rPr lang="sk-SK" dirty="0"/>
              <a:t>ako prvá generácia ľudských práv, aj práva druhej generácie sú upravené vo Všeobecnej deklarácii ľudských práv z roku 1948 (články 22 až 27), ako aj v osobitom Medzinárodnom pakte o hospodárskych, sociálnych a kultúrnych právach z roku 1966. </a:t>
            </a:r>
          </a:p>
        </p:txBody>
      </p:sp>
    </p:spTree>
    <p:extLst>
      <p:ext uri="{BB962C8B-B14F-4D97-AF65-F5344CB8AC3E}">
        <p14:creationId xmlns:p14="http://schemas.microsoft.com/office/powerpoint/2010/main" val="250956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Medzi </a:t>
            </a:r>
            <a:r>
              <a:rPr lang="sk-SK" sz="3100" dirty="0"/>
              <a:t>ľudské práva druhej generácie možno zaradiť najmä tieto práva: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hospodárske práva:</a:t>
            </a:r>
          </a:p>
          <a:p>
            <a:pPr lvl="1"/>
            <a:r>
              <a:rPr lang="sk-SK" dirty="0"/>
              <a:t>právo na slobodnú voľbu povolania,</a:t>
            </a:r>
          </a:p>
          <a:p>
            <a:pPr lvl="1"/>
            <a:r>
              <a:rPr lang="sk-SK" dirty="0"/>
              <a:t>právo podnikať a uskutočňovať inú zárobkovú činnosť,</a:t>
            </a:r>
          </a:p>
          <a:p>
            <a:pPr lvl="1"/>
            <a:r>
              <a:rPr lang="sk-SK" dirty="0"/>
              <a:t>právo na prácu,</a:t>
            </a:r>
          </a:p>
          <a:p>
            <a:pPr lvl="1"/>
            <a:r>
              <a:rPr lang="sk-SK" dirty="0"/>
              <a:t>právo na spravodlivé a uspokojujúce pracovné podmienky,</a:t>
            </a:r>
          </a:p>
          <a:p>
            <a:pPr lvl="1"/>
            <a:r>
              <a:rPr lang="sk-SK" dirty="0"/>
              <a:t>právo slobodne sa združovať a inými na ochranu svojich hospodárskych a sociálnych záujmov,</a:t>
            </a:r>
          </a:p>
          <a:p>
            <a:pPr lvl="1"/>
            <a:r>
              <a:rPr lang="sk-SK" dirty="0"/>
              <a:t>právo na štrajk,</a:t>
            </a:r>
          </a:p>
          <a:p>
            <a:pPr lvl="1"/>
            <a:r>
              <a:rPr lang="sk-SK" dirty="0"/>
              <a:t>právo žien, mladistvých a osôb zdravotne postihnutých na zvýšenú ochranu zdravia, pri práci a osobitné pracovné podmienky,</a:t>
            </a:r>
          </a:p>
          <a:p>
            <a:r>
              <a:rPr lang="sk-SK" dirty="0"/>
              <a:t>sociálne práva:</a:t>
            </a:r>
          </a:p>
          <a:p>
            <a:pPr lvl="1"/>
            <a:r>
              <a:rPr lang="sk-SK" dirty="0"/>
              <a:t>právo na primerané hmotné zabezpečenie v starobe a pri nespôsobilosti na prácu, ako aj pri strate živiteľa,</a:t>
            </a:r>
          </a:p>
          <a:p>
            <a:pPr lvl="1"/>
            <a:r>
              <a:rPr lang="sk-SK" dirty="0"/>
              <a:t>právo na ochranu zdravia,</a:t>
            </a:r>
          </a:p>
          <a:p>
            <a:pPr lvl="1"/>
            <a:r>
              <a:rPr lang="sk-SK" dirty="0"/>
              <a:t>právo na osobitnú ochranu manželstva, rodičovstva a rodiny,</a:t>
            </a:r>
          </a:p>
          <a:p>
            <a:r>
              <a:rPr lang="sk-SK" dirty="0"/>
              <a:t>kultúrne práva:</a:t>
            </a:r>
          </a:p>
          <a:p>
            <a:pPr lvl="1"/>
            <a:r>
              <a:rPr lang="sk-SK" dirty="0"/>
              <a:t>právo na vzdelanie,</a:t>
            </a:r>
          </a:p>
          <a:p>
            <a:pPr lvl="1"/>
            <a:r>
              <a:rPr lang="sk-SK" dirty="0"/>
              <a:t>právo na slobodu vedeckého bádania a umenia; právo na zákonnú ochranu tvorivej duševnej činnosti.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950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Tretia generácia ľudských práv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predstavuje </a:t>
            </a:r>
            <a:r>
              <a:rPr lang="sk-SK" dirty="0"/>
              <a:t>práva, ktoré prekračujú rámec prvej a druhej generácie, a zahŕňa pomerne široký okruh práv, ktoré možno charakterizovať ako práva solidarity</a:t>
            </a:r>
            <a:r>
              <a:rPr lang="sk-SK" dirty="0" smtClean="0"/>
              <a:t>.</a:t>
            </a:r>
          </a:p>
          <a:p>
            <a:r>
              <a:rPr lang="sk-SK" dirty="0" smtClean="0"/>
              <a:t>Zabezpečenie </a:t>
            </a:r>
            <a:r>
              <a:rPr lang="sk-SK" dirty="0"/>
              <a:t>dodržiavania týchto práv si vyžaduje určitú formu účasti a spolupráce viacerých jednotlivcov a štátov. </a:t>
            </a:r>
            <a:endParaRPr lang="sk-SK" dirty="0" smtClean="0"/>
          </a:p>
          <a:p>
            <a:r>
              <a:rPr lang="sk-SK" dirty="0" smtClean="0"/>
              <a:t>Realizácia </a:t>
            </a:r>
            <a:r>
              <a:rPr lang="sk-SK" dirty="0"/>
              <a:t>týchto práv presahuje štátne hranice a mnohokrát aj hranice regiónov či kontinentov. </a:t>
            </a:r>
            <a:endParaRPr lang="sk-SK" dirty="0" smtClean="0"/>
          </a:p>
          <a:p>
            <a:r>
              <a:rPr lang="sk-SK" dirty="0" smtClean="0"/>
              <a:t>Suverenita </a:t>
            </a:r>
            <a:r>
              <a:rPr lang="sk-SK" dirty="0"/>
              <a:t>štátov, kontroverzná povaha týchto práv a rozdielne ekonomické podmienky v rôznych štátoch sú však prekážkou zakotvenia týchto práv v medzinárodných zmluvách. Preto sú práva tretej generácie obsiahnuté iba v nezáväzných dokumentoch, ako je Deklarácia Konferencie Organizácie spojených národov o životnom prostredí človeka (štokholmská deklarácia) z roku 1972 a Deklarácia z Ria de </a:t>
            </a:r>
            <a:r>
              <a:rPr lang="sk-SK" dirty="0" err="1"/>
              <a:t>Janeira</a:t>
            </a:r>
            <a:r>
              <a:rPr lang="sk-SK" dirty="0"/>
              <a:t> o životnom prostredí a rozvoji z roku 1992.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5535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216</Words>
  <Application>Microsoft Office PowerPoint</Application>
  <PresentationFormat>Prezentácia na obrazovke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Bell MT</vt:lpstr>
      <vt:lpstr>Calibri</vt:lpstr>
      <vt:lpstr>Motiv systému Office</vt:lpstr>
      <vt:lpstr>ĽUDSKÉ PRÁVA</vt:lpstr>
      <vt:lpstr>Prezentácia programu PowerPoint</vt:lpstr>
      <vt:lpstr>Prezentácia programu PowerPoint</vt:lpstr>
      <vt:lpstr>Generácia ľudských práv </vt:lpstr>
      <vt:lpstr>Prvá generácia ľudských práv</vt:lpstr>
      <vt:lpstr> Do prvej generácie ľudských práv patria najmä tieto práva: </vt:lpstr>
      <vt:lpstr>Druhá generácia ľudských práv</vt:lpstr>
      <vt:lpstr> Medzi ľudské práva druhej generácie možno zaradiť najmä tieto práva: </vt:lpstr>
      <vt:lpstr>Tretia generácia ľudských práv</vt:lpstr>
      <vt:lpstr>Do tejto tretej generácie práv možno zaradiť: </vt:lpstr>
      <vt:lpstr>Medzinárodné inštitúcie pôsobiace v oblasti ľudských práv </vt:lpstr>
      <vt:lpstr>Rada Európy </vt:lpstr>
      <vt:lpstr>Organizácia spojených národov </vt:lpstr>
      <vt:lpstr>Konferencia o európskej bezpečnosti a spolupráci v Európe </vt:lpstr>
      <vt:lpstr>Základné dokumenty vzťahujúce sa k ľudským právam 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ĽUDSKÉ PRÁVA</dc:title>
  <dc:creator>Veva</dc:creator>
  <cp:lastModifiedBy>ssus</cp:lastModifiedBy>
  <cp:revision>11</cp:revision>
  <dcterms:created xsi:type="dcterms:W3CDTF">2016-04-02T14:35:44Z</dcterms:created>
  <dcterms:modified xsi:type="dcterms:W3CDTF">2020-06-01T22:07:37Z</dcterms:modified>
</cp:coreProperties>
</file>