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8"/>
    <p:sldId id="27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33FE3-181D-4DE4-939A-4AA3A0210FD1}" type="datetimeFigureOut">
              <a:rPr lang="sk-SK" smtClean="0"/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74537-25B2-4A66-96D7-825ACDEAA41D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74537-25B2-4A66-96D7-825ACDEAA41D}" type="slidenum">
              <a:rPr lang="sk-SK" smtClean="0"/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 hasCustomPrompt="1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 hasCustomPrompt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 hasCustomPrompt="1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 hasCustomPrompt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 hasCustomPrompt="1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 hasCustomPrompt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 hasCustomPrompt="1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 hasCustomPrompt="1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 hasCustomPrompt="1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 hasCustomPrompt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  <a:endParaRPr lang="cs-CZ" smtClean="0"/>
          </a:p>
          <a:p>
            <a:pPr lvl="1" eaLnBrk="1" latinLnBrk="0" hangingPunct="1"/>
            <a:r>
              <a:rPr lang="cs-CZ" smtClean="0"/>
              <a:t>Druhá úroveň</a:t>
            </a:r>
            <a:endParaRPr lang="cs-CZ" smtClean="0"/>
          </a:p>
          <a:p>
            <a:pPr lvl="2" eaLnBrk="1" latinLnBrk="0" hangingPunct="1"/>
            <a:r>
              <a:rPr lang="cs-CZ" smtClean="0"/>
              <a:t>Třetí úroveň</a:t>
            </a:r>
            <a:endParaRPr lang="cs-CZ" smtClean="0"/>
          </a:p>
          <a:p>
            <a:pPr lvl="3" eaLnBrk="1" latinLnBrk="0" hangingPunct="1"/>
            <a:r>
              <a:rPr lang="cs-CZ" smtClean="0"/>
              <a:t>Čtvrtá úroveň</a:t>
            </a:r>
            <a:endParaRPr lang="cs-CZ" smtClean="0"/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 hasCustomPrompt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6E18-B8FD-4592-BB39-023B3459647F}" type="slidenum">
              <a:rPr lang="sk-SK" smtClean="0"/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 hasCustomPrompt="1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  <a:endParaRPr kumimoji="0" lang="cs-CZ" smtClean="0"/>
          </a:p>
          <a:p>
            <a:pPr lvl="1" eaLnBrk="1" latinLnBrk="0" hangingPunct="1"/>
            <a:r>
              <a:rPr kumimoji="0" lang="cs-CZ" smtClean="0"/>
              <a:t>Druhá úroveň</a:t>
            </a:r>
            <a:endParaRPr kumimoji="0" lang="cs-CZ" smtClean="0"/>
          </a:p>
          <a:p>
            <a:pPr lvl="2" eaLnBrk="1" latinLnBrk="0" hangingPunct="1"/>
            <a:r>
              <a:rPr kumimoji="0" lang="cs-CZ" smtClean="0"/>
              <a:t>Třetí úroveň</a:t>
            </a:r>
            <a:endParaRPr kumimoji="0" lang="cs-CZ" smtClean="0"/>
          </a:p>
          <a:p>
            <a:pPr lvl="3" eaLnBrk="1" latinLnBrk="0" hangingPunct="1"/>
            <a:r>
              <a:rPr kumimoji="0" lang="cs-CZ" smtClean="0"/>
              <a:t>Čtvrtá úroveň</a:t>
            </a:r>
            <a:endParaRPr kumimoji="0" lang="cs-CZ" smtClean="0"/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0B52CA-1A71-49AC-97A1-C62ADE33EC11}" type="datetimeFigureOut">
              <a:rPr lang="sk-SK" smtClean="0"/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076E18-B8FD-4592-BB39-023B3459647F}" type="slidenum">
              <a:rPr lang="sk-SK" smtClean="0"/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7992888" cy="2016224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C00000"/>
                </a:solidFill>
              </a:rPr>
              <a:t>POCHUTINY </a:t>
            </a:r>
            <a:br>
              <a:rPr lang="sk-SK" sz="5400" b="1" dirty="0" smtClean="0">
                <a:solidFill>
                  <a:srgbClr val="C00000"/>
                </a:solidFill>
              </a:rPr>
            </a:br>
            <a:r>
              <a:rPr lang="sk-SK" sz="5400" b="1" dirty="0" smtClean="0">
                <a:solidFill>
                  <a:srgbClr val="C00000"/>
                </a:solidFill>
              </a:rPr>
              <a:t>Káva, Čaj, kakao</a:t>
            </a:r>
            <a:endParaRPr lang="sk-SK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Druhy čaju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dirty="0" smtClean="0">
                <a:solidFill>
                  <a:srgbClr val="0070C0"/>
                </a:solidFill>
                <a:latin typeface="Times New Roman" panose="02020603050405020304" charset="0"/>
              </a:rPr>
              <a:t>Bylinný čaj </a:t>
            </a:r>
            <a:endParaRPr lang="sk-SK" sz="2800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– skladá sa zo sušených bylín a ich častí.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0070C0"/>
                </a:solidFill>
                <a:latin typeface="Times New Roman" panose="02020603050405020304" charset="0"/>
              </a:rPr>
              <a:t>Ovocný čaj </a:t>
            </a:r>
            <a:endParaRPr lang="sk-SK" sz="2800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– získava sa zo sušených plodov ovocia, častí plodov ovocia, môžu sa pridať aj časti bylín.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0070C0"/>
                </a:solidFill>
                <a:latin typeface="Times New Roman" panose="02020603050405020304" charset="0"/>
              </a:rPr>
              <a:t>Instantné čaje a instantné granulované čaje </a:t>
            </a:r>
            <a:endParaRPr lang="sk-SK" sz="2800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– vyrábajú sa vo forme prášku alebo granúl a sú určené na rýchlu prípravu nápoja.</a:t>
            </a:r>
            <a:endParaRPr lang="sk-SK" sz="28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caj-nebeskeho-mieru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67944" y="188641"/>
            <a:ext cx="4830861" cy="1368152"/>
          </a:xfrm>
          <a:prstGeom prst="rect">
            <a:avLst/>
          </a:prstGeom>
        </p:spPr>
      </p:pic>
      <p:pic>
        <p:nvPicPr>
          <p:cNvPr id="5" name="Obrázek 4" descr="grecky_caj_ovocny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060848"/>
            <a:ext cx="4824536" cy="1469331"/>
          </a:xfrm>
          <a:prstGeom prst="rect">
            <a:avLst/>
          </a:prstGeom>
        </p:spPr>
      </p:pic>
      <p:pic>
        <p:nvPicPr>
          <p:cNvPr id="7" name="Obrázek 6" descr="295915160_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410445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Druhy Čaju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Podľa pôvodu delíme čaje na:</a:t>
            </a: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Gruzínsky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– bledočervený až tmavočervený čaj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Indický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–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granátovočervený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čaj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Vietnamský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– žltočervený čaj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Čínsky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jasnočervený čaj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FontTx/>
              <a:buChar char="-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b="1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Podľa úpravy delíme čaje na:</a:t>
            </a: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Sypaný čaj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je voľne sypaný do papierových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vrecúšoch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alebo kovových nádob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Porciovaný čaj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čaj v nálevových vrecúškach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bez-nazvu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08104" y="2852936"/>
            <a:ext cx="2762249" cy="204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Skladovanie čaju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sk-SK" b="1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Zásady skladovania čaju:</a:t>
            </a: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Sucho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Čisto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Chlad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Vetrané priestory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dsc_0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20072" y="476672"/>
            <a:ext cx="3414867" cy="2506018"/>
          </a:xfrm>
          <a:prstGeom prst="rect">
            <a:avLst/>
          </a:prstGeom>
        </p:spPr>
      </p:pic>
      <p:pic>
        <p:nvPicPr>
          <p:cNvPr id="5" name="Obrázek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772816"/>
            <a:ext cx="2535015" cy="3384376"/>
          </a:xfrm>
          <a:prstGeom prst="rect">
            <a:avLst/>
          </a:prstGeom>
        </p:spPr>
      </p:pic>
      <p:pic>
        <p:nvPicPr>
          <p:cNvPr id="6" name="Obrázek 5" descr="krabicka-na-caj-prosklena-24x18x8-3cm-t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4008600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Kakao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Kakao sa získava z plodov, </a:t>
            </a:r>
            <a:r>
              <a:rPr lang="sk-SK" b="1" dirty="0" smtClean="0">
                <a:solidFill>
                  <a:schemeClr val="tx1"/>
                </a:solidFill>
                <a:latin typeface="Times New Roman" panose="02020603050405020304" charset="0"/>
              </a:rPr>
              <a:t>kakaových bôbov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kakaovníka </a:t>
            </a:r>
            <a:r>
              <a:rPr lang="sk-SK" dirty="0" err="1" smtClean="0">
                <a:solidFill>
                  <a:srgbClr val="0070C0"/>
                </a:solidFill>
                <a:latin typeface="Times New Roman" panose="02020603050405020304" charset="0"/>
              </a:rPr>
              <a:t>Tehobroma</a:t>
            </a: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sk-SK" dirty="0" err="1" smtClean="0">
                <a:solidFill>
                  <a:srgbClr val="0070C0"/>
                </a:solidFill>
                <a:latin typeface="Times New Roman" panose="02020603050405020304" charset="0"/>
              </a:rPr>
              <a:t>cacao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Kakaovník pochádza z amerického kontinentu a dnes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sú jeho </a:t>
            </a:r>
            <a:r>
              <a:rPr lang="sk-SK" u="sng" dirty="0" smtClean="0">
                <a:solidFill>
                  <a:schemeClr val="tx1"/>
                </a:solidFill>
                <a:latin typeface="Times New Roman" panose="02020603050405020304" charset="0"/>
              </a:rPr>
              <a:t>najväčším producentmi 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Ghana, Nigéria,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Pobrežie slonoviny a Kamerun.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Kakao obsahuje </a:t>
            </a:r>
            <a:r>
              <a:rPr lang="sk-SK" dirty="0" err="1" smtClean="0">
                <a:solidFill>
                  <a:srgbClr val="0070C0"/>
                </a:solidFill>
                <a:latin typeface="Times New Roman" panose="02020603050405020304" charset="0"/>
              </a:rPr>
              <a:t>teobromín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ktorý ovplyvňuje srdcovú činnosť,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má vysoký obsah tuku a minimálne množstvo kofeínu.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u="sng" dirty="0" smtClean="0">
                <a:solidFill>
                  <a:schemeClr val="tx1"/>
                </a:solidFill>
                <a:latin typeface="Times New Roman" panose="02020603050405020304" charset="0"/>
              </a:rPr>
              <a:t>Kakaový nápoj je povzbudivý a výživný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.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323360-original1-wjcl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92" y="1556792"/>
            <a:ext cx="4385810" cy="1308363"/>
          </a:xfrm>
          <a:prstGeom prst="rect">
            <a:avLst/>
          </a:prstGeom>
        </p:spPr>
      </p:pic>
      <p:pic>
        <p:nvPicPr>
          <p:cNvPr id="5" name="Obrázek 4" descr="1318793615cla_kaka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89040"/>
            <a:ext cx="401991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Výroba kakaa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000" b="1" dirty="0" smtClean="0">
                <a:solidFill>
                  <a:schemeClr val="tx1"/>
                </a:solidFill>
                <a:latin typeface="Times New Roman" panose="02020603050405020304" charset="0"/>
              </a:rPr>
              <a:t>1.</a:t>
            </a: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 Kakaové bôby sa pražia alebo skôr sušia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v otáčavých bubnoch, v ktorých prúdi ohrievaný vzduch.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b="1" dirty="0" smtClean="0">
                <a:solidFill>
                  <a:schemeClr val="tx1"/>
                </a:solidFill>
                <a:latin typeface="Times New Roman" panose="02020603050405020304" charset="0"/>
              </a:rPr>
              <a:t>2.</a:t>
            </a: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 Následne sa rýchlo schladia. Na povrch bôbov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vystupuje tuk, ktorý nazývame kakaové maslo, ktoré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sa používa pri výrobe čokolády a v kozmetickom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priemysle.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b="1" dirty="0" smtClean="0">
                <a:solidFill>
                  <a:schemeClr val="tx1"/>
                </a:solidFill>
                <a:latin typeface="Times New Roman" panose="02020603050405020304" charset="0"/>
              </a:rPr>
              <a:t>3.</a:t>
            </a: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 Kakaový prášok, kakao, vznikne zomletím kakaových </a:t>
            </a:r>
            <a:endParaRPr lang="sk-SK" sz="30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sz="3000" dirty="0" smtClean="0">
                <a:solidFill>
                  <a:schemeClr val="tx1"/>
                </a:solidFill>
                <a:latin typeface="Times New Roman" panose="02020603050405020304" charset="0"/>
              </a:rPr>
              <a:t>bôbov.</a:t>
            </a:r>
            <a:endParaRPr lang="sk-SK" sz="3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farma-689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1960" y="5229200"/>
            <a:ext cx="2167136" cy="1396752"/>
          </a:xfrm>
          <a:prstGeom prst="rect">
            <a:avLst/>
          </a:prstGeom>
        </p:spPr>
      </p:pic>
      <p:pic>
        <p:nvPicPr>
          <p:cNvPr id="5" name="Obrázek 4" descr="d__vyrd12_67kakaove-maslo-origina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229200"/>
            <a:ext cx="2016224" cy="1440160"/>
          </a:xfrm>
          <a:prstGeom prst="rect">
            <a:avLst/>
          </a:prstGeom>
        </p:spPr>
      </p:pic>
      <p:pic>
        <p:nvPicPr>
          <p:cNvPr id="6" name="Obrázek 5" descr="kakaove_bob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907704" cy="1361190"/>
          </a:xfrm>
          <a:prstGeom prst="rect">
            <a:avLst/>
          </a:prstGeom>
        </p:spPr>
      </p:pic>
      <p:pic>
        <p:nvPicPr>
          <p:cNvPr id="7" name="Obrázek 6" descr="ziaja-kakaove-maslo-telove-maslo-200-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013176"/>
            <a:ext cx="1859559" cy="165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Členenie kakaa a skladovanie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sk-SK" b="1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Kakao sa člení na:</a:t>
            </a: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Kakao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(kakaový prášok)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Kakaové prípravky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Kakao so zníženým obsahom tuku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Kakao a kakaové prípravky sa musia skladovať v suchých, 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dobre vetraných skladoch pri stálej teplote do 20 stupňov, 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pri najvyššej relatívnej </a:t>
            </a:r>
            <a:r>
              <a:rPr lang="sk-SK" sz="2800" smtClean="0">
                <a:solidFill>
                  <a:schemeClr val="tx1"/>
                </a:solidFill>
                <a:latin typeface="Times New Roman" panose="02020603050405020304" charset="0"/>
              </a:rPr>
              <a:t>vlhkosti 70 %.</a:t>
            </a:r>
            <a:endParaRPr lang="sk-SK" sz="28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Kakao-pur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2000" y="1052736"/>
            <a:ext cx="4248472" cy="2419350"/>
          </a:xfrm>
          <a:prstGeom prst="rect">
            <a:avLst/>
          </a:prstGeom>
        </p:spPr>
      </p:pic>
      <p:pic>
        <p:nvPicPr>
          <p:cNvPr id="5" name="Obrázek 4" descr="kak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05064"/>
            <a:ext cx="3608238" cy="1227312"/>
          </a:xfrm>
          <a:prstGeom prst="rect">
            <a:avLst/>
          </a:prstGeom>
        </p:spPr>
      </p:pic>
      <p:pic>
        <p:nvPicPr>
          <p:cNvPr id="6" name="Obrázek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573016"/>
            <a:ext cx="1834133" cy="175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Otázky </a:t>
            </a:r>
            <a:r>
              <a:rPr lang="sk-SK" sz="4000" b="1" smtClean="0">
                <a:solidFill>
                  <a:srgbClr val="C00000"/>
                </a:solidFill>
              </a:rPr>
              <a:t>na opakovanie</a:t>
            </a:r>
            <a:r>
              <a:rPr lang="sk-SK" sz="4000" b="1" dirty="0" smtClean="0">
                <a:solidFill>
                  <a:srgbClr val="C00000"/>
                </a:solidFill>
              </a:rPr>
              <a:t>: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Ktorý druh kávy je najkvalitnejší?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Ktorá krajina je najväčším producentom kávy?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Aké druhy čajov poznáte?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Opíšte skladovacie podmienky kávy a čaju.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Z čoho a ako sa vyrába kakao?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AutoNum type="arabicPeriod"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Čo je to kakaové maslo a kde sa využíva?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rgbClr val="C00000"/>
                </a:solidFill>
              </a:rPr>
              <a:t>kÁVA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Káva je pochutina, ktorá sa v prírode nachádza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vo forme semien (zrniek) rastlín rodu </a:t>
            </a:r>
            <a:r>
              <a:rPr lang="sk-SK" b="1" dirty="0" smtClean="0">
                <a:solidFill>
                  <a:srgbClr val="0070C0"/>
                </a:solidFill>
                <a:latin typeface="Times New Roman" panose="02020603050405020304" charset="0"/>
              </a:rPr>
              <a:t>COFFEA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ktoré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sú po zbere upravované </a:t>
            </a:r>
            <a:r>
              <a:rPr lang="sk-SK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pražením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Najvýznamnejšie kávovníky sú:</a:t>
            </a:r>
            <a:endParaRPr lang="sk-SK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Coffea</a:t>
            </a: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arabica</a:t>
            </a: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(najkvalitnejšia)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Coffea</a:t>
            </a: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liberica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Coffea</a:t>
            </a: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robusta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Najväčším producentom kávy je </a:t>
            </a: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Brazília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potom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Kolumbia a Indonézia.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5" name="Obrázek 4" descr="kavovnik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12865" y="1990090"/>
            <a:ext cx="2393315" cy="205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Káva a jej kvalita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Káva obsahuje </a:t>
            </a:r>
            <a:r>
              <a:rPr lang="sk-SK" b="1" i="1" dirty="0" smtClean="0">
                <a:solidFill>
                  <a:srgbClr val="0070C0"/>
                </a:solidFill>
                <a:latin typeface="Times New Roman" panose="02020603050405020304" charset="0"/>
              </a:rPr>
              <a:t>KOFEÍN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ktorý v primeranom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množstve povzbudzuje nervovú sústavu a posilňuje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činnosť srdca. Väčšie dávky môžu zapríčiniť duševný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nepokoj, rozrušenie a nespavosť.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Rozhodujúci vplyv na kvalitu kávy majú</a:t>
            </a: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: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jej pôvod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podnebie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pôda</a:t>
            </a:r>
            <a:endParaRPr lang="sk-SK" b="1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k-SK" b="1" i="1" dirty="0" smtClean="0">
                <a:solidFill>
                  <a:schemeClr val="tx1"/>
                </a:solidFill>
                <a:latin typeface="Times New Roman" panose="02020603050405020304" charset="0"/>
              </a:rPr>
              <a:t>spôsob spracovania</a:t>
            </a:r>
            <a:endParaRPr lang="sk-SK" b="1" i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5" name="Obrázek 4" descr="history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92" y="4437112"/>
            <a:ext cx="40324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Rozdelenie kávy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514350" indent="-514350">
              <a:buClr>
                <a:srgbClr val="0070C0"/>
              </a:buClr>
              <a:buSzPct val="100000"/>
              <a:buFont typeface="+mj-lt"/>
              <a:buAutoNum type="alphaLcParenR"/>
            </a:pP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Pražená zrnková káva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lphaLcParenR"/>
            </a:pP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Pražená mletá káva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lphaLcParenR"/>
            </a:pP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Rozpustná 100 % káva, granulovaná káva, instantná granulovaná káva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lphaLcParenR"/>
            </a:pP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Káva bez kofeínu (zrnková, mletá, granulovaná)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Font typeface="+mj-lt"/>
              <a:buAutoNum type="alphaLcParenR"/>
            </a:pPr>
            <a:r>
              <a:rPr lang="sk-SK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Bio</a:t>
            </a: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sk-SK" i="1" dirty="0" err="1" smtClean="0">
                <a:solidFill>
                  <a:schemeClr val="tx1"/>
                </a:solidFill>
                <a:latin typeface="Times New Roman" panose="02020603050405020304" charset="0"/>
              </a:rPr>
              <a:t>café</a:t>
            </a:r>
            <a:r>
              <a:rPr lang="sk-SK" i="1" dirty="0" smtClean="0">
                <a:solidFill>
                  <a:schemeClr val="tx1"/>
                </a:solidFill>
                <a:latin typeface="Times New Roman" panose="02020603050405020304" charset="0"/>
              </a:rPr>
              <a:t> – brazílska káva vypestovaná ekologickým spôsobom</a:t>
            </a:r>
            <a:endParaRPr lang="sk-SK" i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V súčasnosti sú na trhu kávy rôzni svetoví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rgbClr val="0070C0"/>
              </a:buClr>
              <a:buSzPct val="100000"/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výrobcovia, napr.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Meinl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Tchibo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,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Jacobs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a pod.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images (1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52120" y="332656"/>
            <a:ext cx="3096344" cy="171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1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3848" y="188640"/>
            <a:ext cx="2592288" cy="2020456"/>
          </a:xfrm>
          <a:prstGeom prst="rect">
            <a:avLst/>
          </a:prstGeom>
        </p:spPr>
      </p:pic>
      <p:pic>
        <p:nvPicPr>
          <p:cNvPr id="6" name="Obrázek 5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924977" cy="19442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2348880"/>
            <a:ext cx="25922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1.: Zelená káva</a:t>
            </a:r>
            <a:endParaRPr lang="sk-SK" sz="2000" dirty="0" smtClean="0">
              <a:latin typeface="Times New Roman" panose="020206030504050203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03848" y="227687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2.: Pražená zrnková   </a:t>
            </a:r>
            <a:endParaRPr lang="sk-SK" sz="2000" dirty="0" smtClean="0">
              <a:latin typeface="Times New Roman" panose="02020603050405020304" charset="0"/>
            </a:endParaRPr>
          </a:p>
          <a:p>
            <a:r>
              <a:rPr lang="sk-SK" sz="2000" dirty="0">
                <a:latin typeface="Times New Roman" panose="02020603050405020304" charset="0"/>
              </a:rPr>
              <a:t> </a:t>
            </a:r>
            <a:r>
              <a:rPr lang="sk-SK" sz="2000" dirty="0" smtClean="0">
                <a:latin typeface="Times New Roman" panose="02020603050405020304" charset="0"/>
              </a:rPr>
              <a:t>            káva</a:t>
            </a:r>
            <a:endParaRPr lang="sk-SK" sz="2000" dirty="0">
              <a:latin typeface="Times New Roman" panose="0202060305040502030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23488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3.: Pražená mletá </a:t>
            </a:r>
            <a:endParaRPr lang="sk-SK" sz="2000" dirty="0" smtClean="0">
              <a:latin typeface="Times New Roman" panose="02020603050405020304" charset="0"/>
            </a:endParaRPr>
          </a:p>
          <a:p>
            <a:r>
              <a:rPr lang="sk-SK" sz="2000" dirty="0">
                <a:latin typeface="Times New Roman" panose="02020603050405020304" charset="0"/>
              </a:rPr>
              <a:t> </a:t>
            </a:r>
            <a:r>
              <a:rPr lang="sk-SK" sz="2000" dirty="0" smtClean="0">
                <a:latin typeface="Times New Roman" panose="02020603050405020304" charset="0"/>
              </a:rPr>
              <a:t>            káva</a:t>
            </a:r>
            <a:endParaRPr lang="sk-SK" sz="2000" dirty="0">
              <a:latin typeface="Times New Roman" panose="02020603050405020304" charset="0"/>
            </a:endParaRPr>
          </a:p>
        </p:txBody>
      </p:sp>
      <p:pic>
        <p:nvPicPr>
          <p:cNvPr id="11" name="Obrázek 10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2736304" cy="201622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9512" y="53732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4.: Rozpustná káva</a:t>
            </a:r>
            <a:endParaRPr lang="sk-SK" sz="2000" dirty="0" smtClean="0">
              <a:latin typeface="Times New Roman" panose="02020603050405020304" charset="0"/>
            </a:endParaRPr>
          </a:p>
        </p:txBody>
      </p:sp>
      <p:pic>
        <p:nvPicPr>
          <p:cNvPr id="13" name="Obrázek 1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24944"/>
            <a:ext cx="2321991" cy="2448272"/>
          </a:xfrm>
          <a:prstGeom prst="rect">
            <a:avLst/>
          </a:prstGeom>
        </p:spPr>
      </p:pic>
      <p:pic>
        <p:nvPicPr>
          <p:cNvPr id="14" name="Obrázek 13" descr="molinari-100-arabica-bio-fairtrade-zrnkova-500g-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996953"/>
            <a:ext cx="2416519" cy="237626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347864" y="54452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5.: Káva bez </a:t>
            </a:r>
            <a:endParaRPr lang="sk-SK" sz="2000" dirty="0" smtClean="0">
              <a:latin typeface="Times New Roman" panose="02020603050405020304" charset="0"/>
            </a:endParaRPr>
          </a:p>
          <a:p>
            <a:r>
              <a:rPr lang="sk-SK" sz="2000" dirty="0">
                <a:latin typeface="Times New Roman" panose="02020603050405020304" charset="0"/>
              </a:rPr>
              <a:t> </a:t>
            </a:r>
            <a:r>
              <a:rPr lang="sk-SK" sz="2000" dirty="0" smtClean="0">
                <a:latin typeface="Times New Roman" panose="02020603050405020304" charset="0"/>
              </a:rPr>
              <a:t>            kofeínu</a:t>
            </a:r>
            <a:endParaRPr lang="sk-SK" sz="2000" dirty="0">
              <a:latin typeface="Times New Roman" panose="0202060305040502030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55172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Times New Roman" panose="02020603050405020304" charset="0"/>
              </a:rPr>
              <a:t>Obr. 6.: BIO káva</a:t>
            </a:r>
            <a:endParaRPr lang="sk-SK" sz="2000" dirty="0" smtClean="0">
              <a:latin typeface="Times New Roman" panose="02020603050405020304" charset="0"/>
            </a:endParaRPr>
          </a:p>
        </p:txBody>
      </p:sp>
      <p:pic>
        <p:nvPicPr>
          <p:cNvPr id="17" name="Obrázek 16" descr="744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2743554" cy="205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Skladovanie kávy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sk-SK" b="1" i="1" u="sng" dirty="0" smtClean="0">
                <a:solidFill>
                  <a:schemeClr val="tx1"/>
                </a:solidFill>
                <a:latin typeface="Times New Roman" panose="02020603050405020304" charset="0"/>
              </a:rPr>
              <a:t>Zásady skladovania praženej kávy:</a:t>
            </a: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b="1" i="1" u="sng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Skladovať v suchých a čistých skladoch                           – káva je náchylná na pleseň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Chrániť pred priamym slnečným žiarením                        – strata kvality a chute kvôli zožltnutiu obsiahnutého  tuku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Neuskladňovať spoločne s tovarom 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sk-SK" sz="2800" dirty="0" smtClean="0">
                <a:solidFill>
                  <a:schemeClr val="tx1"/>
                </a:solidFill>
                <a:latin typeface="Times New Roman" panose="02020603050405020304" charset="0"/>
              </a:rPr>
              <a:t>      s výraznou vôňou</a:t>
            </a:r>
            <a:endParaRPr lang="sk-SK" sz="2800" dirty="0" smtClean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4380kava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88224" y="188640"/>
            <a:ext cx="2376264" cy="3600400"/>
          </a:xfrm>
          <a:prstGeom prst="rect">
            <a:avLst/>
          </a:prstGeom>
        </p:spPr>
      </p:pic>
      <p:pic>
        <p:nvPicPr>
          <p:cNvPr id="6" name="Obrázek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25144"/>
            <a:ext cx="248376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čaj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Čaj je výrobok rastlinného pôvodu, 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ktorý je určený na prípravu nápoja.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Najkvalitnejšie čaje sa získavajú ručným zbieraním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mladých čajových lístkov niekoľkokrát za rok.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01472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8184" y="1844824"/>
            <a:ext cx="2613930" cy="1440160"/>
          </a:xfrm>
          <a:prstGeom prst="rect">
            <a:avLst/>
          </a:prstGeom>
        </p:spPr>
      </p:pic>
      <p:pic>
        <p:nvPicPr>
          <p:cNvPr id="5" name="Obrázek 4" descr="cajovnik-cinsky-1101_jpg_290x600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762" y="188640"/>
            <a:ext cx="3242663" cy="1440160"/>
          </a:xfrm>
          <a:prstGeom prst="rect">
            <a:avLst/>
          </a:prstGeom>
        </p:spPr>
      </p:pic>
      <p:pic>
        <p:nvPicPr>
          <p:cNvPr id="6" name="Obrázek 5" descr="TOM1e93a1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437112"/>
            <a:ext cx="2978257" cy="2233693"/>
          </a:xfrm>
          <a:prstGeom prst="rect">
            <a:avLst/>
          </a:prstGeom>
        </p:spPr>
      </p:pic>
      <p:pic>
        <p:nvPicPr>
          <p:cNvPr id="7" name="Obrázek 6" descr="zberacky-caj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3434937" cy="221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Druhy čaju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err="1" smtClean="0">
                <a:solidFill>
                  <a:srgbClr val="0070C0"/>
                </a:solidFill>
                <a:latin typeface="Times New Roman" panose="02020603050405020304" charset="0"/>
              </a:rPr>
              <a:t>Čajovníkový</a:t>
            </a: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 čaj </a:t>
            </a:r>
            <a:endParaRPr lang="sk-SK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tzv. </a:t>
            </a:r>
            <a:r>
              <a:rPr lang="sk-SK" dirty="0" err="1" smtClean="0">
                <a:solidFill>
                  <a:schemeClr val="tx1"/>
                </a:solidFill>
                <a:latin typeface="Times New Roman" panose="02020603050405020304" charset="0"/>
              </a:rPr>
              <a:t>maté</a:t>
            </a: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čaj, vyrobený len z lístkov, púčikov lístkov a krehkých stoniek čajovníka.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Čierny čaj </a:t>
            </a:r>
            <a:endParaRPr lang="sk-SK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vzniká fermentovaním čajovníkových lístkov, kedy zmenia svoju zelenú farbu na tmavohnedú až čiernu a získavajú typickú chuť a vôňu.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Times New Roman" panose="02020603050405020304" charset="0"/>
              </a:rPr>
              <a:t>Zelený čaj </a:t>
            </a:r>
            <a:endParaRPr lang="sk-SK" dirty="0" smtClean="0">
              <a:solidFill>
                <a:srgbClr val="0070C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čajové lístky sa sparia vodnou parou, zvinú sa a usušia, čím sa zachová ich zelená farba. Takýto čaj má trpkú chuť.</a:t>
            </a: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cuketka.cz_zeleny_caj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52120" y="4077072"/>
            <a:ext cx="3240360" cy="1361982"/>
          </a:xfrm>
          <a:prstGeom prst="rect">
            <a:avLst/>
          </a:prstGeom>
        </p:spPr>
      </p:pic>
      <p:pic>
        <p:nvPicPr>
          <p:cNvPr id="5" name="Obrázek 4" descr="Koucha_Koush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88840"/>
            <a:ext cx="3231477" cy="1260351"/>
          </a:xfrm>
          <a:prstGeom prst="rect">
            <a:avLst/>
          </a:prstGeom>
        </p:spPr>
      </p:pic>
      <p:pic>
        <p:nvPicPr>
          <p:cNvPr id="6" name="Obrázek 5" descr="mate_c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24036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Druhy čaju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rgbClr val="00B0F0"/>
                </a:solidFill>
                <a:latin typeface="Times New Roman" panose="02020603050405020304" charset="0"/>
              </a:rPr>
              <a:t>Žltý čaj </a:t>
            </a:r>
            <a:endParaRPr lang="sk-SK" dirty="0" smtClean="0">
              <a:solidFill>
                <a:srgbClr val="00B0F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- čajové lístky majú žltozelenú farbu, ktorá vznikne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  čiastočným fermentovaním.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00B0F0"/>
                </a:solidFill>
                <a:latin typeface="Times New Roman" panose="02020603050405020304" charset="0"/>
              </a:rPr>
              <a:t>Aromatizovaný čaj </a:t>
            </a:r>
            <a:endParaRPr lang="sk-SK" dirty="0" smtClean="0">
              <a:solidFill>
                <a:srgbClr val="00B0F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vyrába sa z listov čajovníka a aromatizuje sa kvetmi (jazmín), plodmi iných rastlín alebo koreninami.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00B0F0"/>
                </a:solidFill>
                <a:latin typeface="Times New Roman" panose="02020603050405020304" charset="0"/>
              </a:rPr>
              <a:t>Biely čaj </a:t>
            </a:r>
            <a:endParaRPr lang="sk-SK" dirty="0" smtClean="0">
              <a:solidFill>
                <a:srgbClr val="00B0F0"/>
              </a:solidFill>
              <a:latin typeface="Times New Roman" panose="02020603050405020304" charset="0"/>
            </a:endParaRP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Times New Roman" panose="02020603050405020304" charset="0"/>
              </a:rPr>
              <a:t>– vyrába sa sušením nefermentovaných púčikov listu čajovníka s bielostrebristými chĺpkami.</a:t>
            </a:r>
            <a:endParaRPr lang="sk-SK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FontTx/>
              <a:buChar char="-"/>
            </a:pPr>
            <a:endParaRPr lang="sk-SK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" name="Obrázek 3" descr="imag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60032" y="188640"/>
            <a:ext cx="3600399" cy="1518937"/>
          </a:xfrm>
          <a:prstGeom prst="rect">
            <a:avLst/>
          </a:prstGeom>
        </p:spPr>
      </p:pic>
      <p:pic>
        <p:nvPicPr>
          <p:cNvPr id="5" name="Obrázek 4" descr="p-67-50632d28af164-lady_earl_grey_blue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600400" cy="1618107"/>
          </a:xfrm>
          <a:prstGeom prst="rect">
            <a:avLst/>
          </a:prstGeom>
        </p:spPr>
      </p:pic>
      <p:pic>
        <p:nvPicPr>
          <p:cNvPr id="6" name="Obrázek 5" descr="white_te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09120"/>
            <a:ext cx="3600400" cy="110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4125</Words>
  <Application>WPS Presentation</Application>
  <PresentationFormat>Prezentácia na obrazovke (4:3)</PresentationFormat>
  <Paragraphs>188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Franklin Gothic Medium</vt:lpstr>
      <vt:lpstr>Franklin Gothic Book</vt:lpstr>
      <vt:lpstr>Microsoft YaHei</vt:lpstr>
      <vt:lpstr/>
      <vt:lpstr>Arial Unicode MS</vt:lpstr>
      <vt:lpstr>Calibri</vt:lpstr>
      <vt:lpstr>Malgun Gothic</vt:lpstr>
      <vt:lpstr>Malgun Gothic Semilight</vt:lpstr>
      <vt:lpstr>Cambria Math</vt:lpstr>
      <vt:lpstr>Trebuchet MS</vt:lpstr>
      <vt:lpstr>Times New Roman</vt:lpstr>
      <vt:lpstr>Segoe Print</vt:lpstr>
      <vt:lpstr>Microsoft YaHei Light</vt:lpstr>
      <vt:lpstr>Cesta</vt:lpstr>
      <vt:lpstr>POCHUTINY  Káva, Čaj, kakao</vt:lpstr>
      <vt:lpstr>kÁVA</vt:lpstr>
      <vt:lpstr>Káva a jej kvalita</vt:lpstr>
      <vt:lpstr>Rozdelenie kávy</vt:lpstr>
      <vt:lpstr>PowerPoint 演示文稿</vt:lpstr>
      <vt:lpstr>Skladovanie kávy</vt:lpstr>
      <vt:lpstr>čaj</vt:lpstr>
      <vt:lpstr>Druhy čaju</vt:lpstr>
      <vt:lpstr>Druhy čaju</vt:lpstr>
      <vt:lpstr>Druhy čaju</vt:lpstr>
      <vt:lpstr>Druhy Čaju</vt:lpstr>
      <vt:lpstr>Skladovanie čaju</vt:lpstr>
      <vt:lpstr>Kakao</vt:lpstr>
      <vt:lpstr>Výroba kakaa</vt:lpstr>
      <vt:lpstr>Členenie kakaa a skladovanie</vt:lpstr>
      <vt:lpstr>Otázky na opakovanie: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POCHUTINY  Káva, Čaj, kakao</dc:title>
  <dc:creator>Miriam</dc:creator>
  <cp:lastModifiedBy>Sičák Ivan</cp:lastModifiedBy>
  <cp:revision>28</cp:revision>
  <dcterms:created xsi:type="dcterms:W3CDTF">2013-08-07T15:21:00Z</dcterms:created>
  <dcterms:modified xsi:type="dcterms:W3CDTF">2018-04-18T06:57:12Z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