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4" r:id="rId12"/>
    <p:sldId id="266" r:id="rId13"/>
    <p:sldId id="271" r:id="rId14"/>
    <p:sldId id="272" r:id="rId15"/>
    <p:sldId id="268" r:id="rId16"/>
    <p:sldId id="269" r:id="rId17"/>
    <p:sldId id="270" r:id="rId18"/>
    <p:sldId id="273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21B1-815E-4D08-A493-8353CFCA87B3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4CF9E1-1191-48A0-B6A8-63BB2150D3CD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21B1-815E-4D08-A493-8353CFCA87B3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F9E1-1191-48A0-B6A8-63BB2150D3C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21B1-815E-4D08-A493-8353CFCA87B3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F9E1-1191-48A0-B6A8-63BB2150D3C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21B1-815E-4D08-A493-8353CFCA87B3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4CF9E1-1191-48A0-B6A8-63BB2150D3CD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21B1-815E-4D08-A493-8353CFCA87B3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4CF9E1-1191-48A0-B6A8-63BB2150D3CD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21B1-815E-4D08-A493-8353CFCA87B3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4CF9E1-1191-48A0-B6A8-63BB2150D3CD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21B1-815E-4D08-A493-8353CFCA87B3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4CF9E1-1191-48A0-B6A8-63BB2150D3CD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21B1-815E-4D08-A493-8353CFCA87B3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4CF9E1-1191-48A0-B6A8-63BB2150D3CD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21B1-815E-4D08-A493-8353CFCA87B3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4CF9E1-1191-48A0-B6A8-63BB2150D3CD}" type="slidenum">
              <a:rPr lang="pl-PL" smtClean="0"/>
              <a:t>‹#›</a:t>
            </a:fld>
            <a:endParaRPr lang="pl-P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21B1-815E-4D08-A493-8353CFCA87B3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4CF9E1-1191-48A0-B6A8-63BB2150D3CD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21B1-815E-4D08-A493-8353CFCA87B3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4CF9E1-1191-48A0-B6A8-63BB2150D3CD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C3821B1-815E-4D08-A493-8353CFCA87B3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84CF9E1-1191-48A0-B6A8-63BB2150D3CD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image" Target="../media/image9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524750" y="188640"/>
            <a:ext cx="634660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lgerian" panose="04020705040A02060702" pitchFamily="82" charset="0"/>
              </a:rPr>
              <a:t>KATECHEZA 44</a:t>
            </a:r>
          </a:p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lgerian" panose="04020705040A02060702" pitchFamily="82" charset="0"/>
              </a:rPr>
              <a:t>Temat: </a:t>
            </a:r>
          </a:p>
          <a:p>
            <a:pPr algn="ctr"/>
            <a:r>
              <a:rPr lang="pl-PL" sz="5400" b="1" cap="none" spc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lgerian" panose="04020705040A02060702" pitchFamily="82" charset="0"/>
              </a:rPr>
              <a:t>stóŁ</a:t>
            </a:r>
            <a:r>
              <a:rPr lang="pl-PL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lgerian" panose="04020705040A02060702" pitchFamily="82" charset="0"/>
              </a:rPr>
              <a:t> eucharystii</a:t>
            </a:r>
            <a:endParaRPr lang="pl-PL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4098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22969"/>
            <a:ext cx="8064896" cy="372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875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705678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449488" y="548680"/>
            <a:ext cx="4366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Uczta</a:t>
            </a:r>
            <a:r>
              <a:rPr lang="pl-PL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pl-PL" sz="4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paschalna</a:t>
            </a:r>
            <a:endParaRPr lang="pl-PL" sz="44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64837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91" y="1916832"/>
            <a:ext cx="698843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19239" y="572814"/>
            <a:ext cx="87094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</a:rPr>
              <a:t>Przejście przez Morze Czerwone </a:t>
            </a:r>
            <a:endParaRPr lang="pl-PL" sz="44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7771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2688279"/>
            <a:ext cx="3127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Pascha to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506966" y="404664"/>
            <a:ext cx="62247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Wyzwolenie </a:t>
            </a:r>
          </a:p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z niewoli egipskiej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026707" y="4581128"/>
            <a:ext cx="58015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Wyzwolenie </a:t>
            </a:r>
          </a:p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z niewoli grzechu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8" name="Strzałka zakrzywiona w górę 7"/>
          <p:cNvSpPr/>
          <p:nvPr/>
        </p:nvSpPr>
        <p:spPr>
          <a:xfrm rot="19781135">
            <a:off x="3754616" y="2437340"/>
            <a:ext cx="1906258" cy="6269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Strzałka zakrzywiona w dół 8"/>
          <p:cNvSpPr/>
          <p:nvPr/>
        </p:nvSpPr>
        <p:spPr>
          <a:xfrm rot="1990713">
            <a:off x="3830778" y="3428998"/>
            <a:ext cx="1911580" cy="70489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62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46819" y="332656"/>
            <a:ext cx="761458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</a:rPr>
              <a:t>Pan Jezus przez swoją śmierć na krzyżu</a:t>
            </a:r>
          </a:p>
          <a:p>
            <a:pPr algn="ctr"/>
            <a:r>
              <a:rPr lang="pl-PL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</a:rPr>
              <a:t>w</a:t>
            </a:r>
            <a:r>
              <a:rPr lang="pl-PL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yzwolił nas z niewoli grzechu.</a:t>
            </a:r>
            <a:endParaRPr lang="pl-PL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16832"/>
            <a:ext cx="302433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94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08810" y="188640"/>
            <a:ext cx="74430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Zamiast baranka paschalnego,</a:t>
            </a:r>
          </a:p>
          <a:p>
            <a:pPr algn="ctr"/>
            <a:r>
              <a:rPr lang="pl-PL" sz="3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</a:t>
            </a:r>
            <a:r>
              <a:rPr lang="pl-PL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tórego spożywali Izraelici,</a:t>
            </a:r>
          </a:p>
          <a:p>
            <a:pPr algn="ctr"/>
            <a:r>
              <a:rPr lang="pl-PL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Pan Jezus ofiarował samego siebie</a:t>
            </a:r>
          </a:p>
        </p:txBody>
      </p:sp>
      <p:pic>
        <p:nvPicPr>
          <p:cNvPr id="2052" name="Picture 4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40871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527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40" y="1772816"/>
            <a:ext cx="365440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67544" y="332656"/>
            <a:ext cx="5640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Miejsce wybrane przez Jezusa na Ostatnią Wieczerzę: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2161721" y="701988"/>
            <a:ext cx="4820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WIECZERNIK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172" name="Picture 4" descr="Zobacz obraz źródłow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4199271" cy="266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961699" y="2245514"/>
            <a:ext cx="3953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Miejsce, w którym się dziś zbieramy: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5238888" y="2924944"/>
            <a:ext cx="3483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KOŚCIÓŁ</a:t>
            </a:r>
            <a:endParaRPr lang="pl-PL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7890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31888" y="188640"/>
            <a:ext cx="8712642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Podczas każdej Mszy Świętej</a:t>
            </a:r>
          </a:p>
          <a:p>
            <a:pPr algn="ctr"/>
            <a:r>
              <a:rPr lang="pl-PL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Jezus przemienia chleb w swoje Ciało,</a:t>
            </a:r>
          </a:p>
          <a:p>
            <a:pPr algn="ctr"/>
            <a:r>
              <a:rPr lang="pl-PL" sz="3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pl-PL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wino w swoją Krew.</a:t>
            </a:r>
          </a:p>
          <a:p>
            <a:pPr algn="ctr"/>
            <a:r>
              <a:rPr lang="pl-PL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Miejscem tej przemiany (przeistoczenia)</a:t>
            </a:r>
          </a:p>
          <a:p>
            <a:pPr algn="ctr"/>
            <a:r>
              <a:rPr lang="pl-PL" sz="3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j</a:t>
            </a:r>
            <a:r>
              <a:rPr lang="pl-PL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est ołtarz, stół Eucharystii</a:t>
            </a:r>
            <a:endParaRPr lang="pl-PL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50962"/>
            <a:ext cx="6696744" cy="36420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9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11863" y="50714"/>
            <a:ext cx="852028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Do stołu Eucharystii zaprasza nas </a:t>
            </a:r>
          </a:p>
          <a:p>
            <a:pPr algn="ctr"/>
            <a:r>
              <a:rPr lang="pl-PL" sz="3600" b="1" dirty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r>
              <a:rPr lang="pl-PL" sz="3600" b="1" cap="none" spc="0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am Pan Jezus. Na to zaproszenie</a:t>
            </a:r>
          </a:p>
          <a:p>
            <a:pPr algn="ctr"/>
            <a:r>
              <a:rPr lang="pl-PL" sz="3600" b="1" dirty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  <a:r>
              <a:rPr lang="pl-PL" sz="36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dpowiadamy nie tylko przez obecność</a:t>
            </a:r>
          </a:p>
          <a:p>
            <a:pPr algn="ctr"/>
            <a:r>
              <a:rPr lang="pl-PL" sz="3600" b="1" dirty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</a:t>
            </a:r>
            <a:r>
              <a:rPr lang="pl-PL" sz="3600" b="1" cap="none" spc="0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 Mszy Świętej, ale także poprzez</a:t>
            </a:r>
          </a:p>
          <a:p>
            <a:pPr algn="ctr"/>
            <a:r>
              <a:rPr lang="pl-PL" sz="3600" b="1" dirty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r>
              <a:rPr lang="pl-PL" sz="36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pożywanie Ciała i Krwi Pańskiej,</a:t>
            </a:r>
          </a:p>
          <a:p>
            <a:pPr algn="ctr"/>
            <a:r>
              <a:rPr lang="pl-PL" sz="3600" b="1" dirty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r>
              <a:rPr lang="pl-PL" sz="3600" b="1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zyli przystępując do Komunii św.</a:t>
            </a:r>
            <a:endParaRPr lang="pl-PL" sz="3600" b="1" cap="none" spc="0" dirty="0">
              <a:ln w="1778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67034"/>
            <a:ext cx="5512364" cy="320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10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75656" y="404664"/>
            <a:ext cx="637995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/>
              <a:t>Ćwiczenie w podręczniku:</a:t>
            </a:r>
          </a:p>
          <a:p>
            <a:pPr algn="ctr"/>
            <a:r>
              <a:rPr lang="pl-PL" sz="2800" dirty="0" smtClean="0"/>
              <a:t>Wokół hostii są litery. Ułóż je w słowo, </a:t>
            </a:r>
          </a:p>
          <a:p>
            <a:pPr algn="ctr"/>
            <a:r>
              <a:rPr lang="pl-PL" sz="2800" dirty="0" smtClean="0"/>
              <a:t>które wypowiadasz, gdy przyjmujesz</a:t>
            </a:r>
          </a:p>
          <a:p>
            <a:pPr algn="ctr"/>
            <a:r>
              <a:rPr lang="pl-PL" sz="2800" dirty="0" smtClean="0"/>
              <a:t>Komunię Świętą.</a:t>
            </a:r>
            <a:endParaRPr lang="pl-PL" sz="28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11560" y="2780928"/>
            <a:ext cx="2167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K: Ciało Chrystusa.</a:t>
            </a:r>
          </a:p>
          <a:p>
            <a:r>
              <a:rPr lang="pl-PL" dirty="0" smtClean="0"/>
              <a:t>W: …………………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51520" y="3875310"/>
            <a:ext cx="89322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Przyjmując Komunię świętą, mówimy słowo …………. </a:t>
            </a:r>
          </a:p>
          <a:p>
            <a:r>
              <a:rPr lang="pl-PL" sz="2400" b="1" dirty="0" smtClean="0"/>
              <a:t>Słowem tym wyznajemy wiarę w żywą i prawdziwą obecność </a:t>
            </a:r>
          </a:p>
          <a:p>
            <a:r>
              <a:rPr lang="pl-PL" sz="2400" b="1" dirty="0" smtClean="0"/>
              <a:t>Jezusa w małym kawałku chleba.</a:t>
            </a:r>
          </a:p>
          <a:p>
            <a:r>
              <a:rPr lang="pl-PL" sz="2400" b="1" dirty="0" smtClean="0"/>
              <a:t>W ten sposób mówimy: „tak jest naprawdę”; „wierzę w to”.</a:t>
            </a:r>
            <a:endParaRPr lang="pl-PL" sz="24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11560" y="5661248"/>
            <a:ext cx="461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Zadanie: Narysuj ołtarz z naszego kościoła.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7507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5"/>
            <a:ext cx="4968552" cy="314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1372" y="260648"/>
            <a:ext cx="91326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Kogo najczęściej zapraszamy na spotkania</a:t>
            </a:r>
          </a:p>
          <a:p>
            <a:pPr algn="ctr"/>
            <a:r>
              <a:rPr lang="pl-PL" sz="3600" b="1" dirty="0">
                <a:ln w="1905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</a:t>
            </a:r>
            <a:r>
              <a:rPr lang="pl-PL" sz="3600" b="1" cap="none" spc="0" dirty="0" smtClean="0">
                <a:ln w="1905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rzy stole?</a:t>
            </a:r>
            <a:endParaRPr lang="pl-PL" sz="3600" b="1" cap="none" spc="0" dirty="0">
              <a:ln w="19050">
                <a:solidFill>
                  <a:schemeClr val="bg2">
                    <a:lumMod val="50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39193" y="5325140"/>
            <a:ext cx="84770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1905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Zapraszamy tych, których kochamy</a:t>
            </a:r>
            <a:endParaRPr lang="pl-PL" sz="4000" b="1" cap="none" spc="0" dirty="0">
              <a:ln w="19050">
                <a:solidFill>
                  <a:schemeClr val="bg2">
                    <a:lumMod val="50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477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908720"/>
            <a:ext cx="799610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dirty="0" smtClean="0">
                <a:ln w="1905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 by się stało, gdyby kto z zaproszonych</a:t>
            </a:r>
          </a:p>
          <a:p>
            <a:pPr algn="ctr"/>
            <a:r>
              <a:rPr lang="pl-PL" sz="3200" b="1" dirty="0" smtClean="0">
                <a:ln w="1905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</a:t>
            </a:r>
            <a:r>
              <a:rPr lang="pl-PL" sz="3200" b="1" cap="none" spc="0" dirty="0" smtClean="0">
                <a:ln w="1905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ości nie przyszedł?</a:t>
            </a:r>
            <a:endParaRPr lang="pl-PL" sz="3200" b="1" cap="none" spc="0" dirty="0">
              <a:ln w="19050">
                <a:solidFill>
                  <a:schemeClr val="bg2">
                    <a:lumMod val="50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08592"/>
            <a:ext cx="266429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683568" y="3573016"/>
            <a:ext cx="491192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Byłoby nam smutno</a:t>
            </a:r>
          </a:p>
          <a:p>
            <a:pPr algn="ctr"/>
            <a:r>
              <a:rPr lang="pl-PL" sz="4000" b="1" dirty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pl-PL" sz="4000" b="1" cap="none" spc="0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 bardzo przykro</a:t>
            </a:r>
            <a:endParaRPr lang="pl-PL" sz="4000" b="1" cap="none" spc="0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7221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511" y="188640"/>
            <a:ext cx="8686993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Jak przygotowujemy się, aby zaproszeni</a:t>
            </a:r>
          </a:p>
          <a:p>
            <a:pPr algn="ctr"/>
            <a:r>
              <a:rPr lang="pl-PL" sz="3600" b="1" dirty="0">
                <a:ln w="1905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</a:t>
            </a:r>
            <a:r>
              <a:rPr lang="pl-PL" sz="3600" b="1" dirty="0" smtClean="0">
                <a:ln w="1905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oście czuli się dobrze na obiedzie? </a:t>
            </a:r>
            <a:r>
              <a:rPr lang="pl-PL" sz="5400" b="1" dirty="0" smtClean="0">
                <a:ln w="1905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pl-PL" sz="5400" b="1" cap="none" spc="0" dirty="0">
              <a:ln w="19050">
                <a:solidFill>
                  <a:schemeClr val="bg2">
                    <a:lumMod val="10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39552" y="2132856"/>
            <a:ext cx="701345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Sprzątamy w domu;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Kupujemy odpowiednie produkty;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Nakrywamy stół białym obrusem;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Przygotowujemy talerze, sztućce;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Przyrządzamy potrawy;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Ubieramy się odświętnie.</a:t>
            </a:r>
            <a:endParaRPr lang="pl-PL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0655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332656"/>
            <a:ext cx="494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Odczytujemy fragment Ewangelii (</a:t>
            </a:r>
            <a:r>
              <a:rPr lang="pl-PL" dirty="0" err="1" smtClean="0"/>
              <a:t>Łk</a:t>
            </a:r>
            <a:r>
              <a:rPr lang="pl-PL" dirty="0" smtClean="0"/>
              <a:t> 22, 7-20)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395536" y="718904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	</a:t>
            </a:r>
            <a:r>
              <a:rPr lang="pl-PL" dirty="0" smtClean="0">
                <a:solidFill>
                  <a:srgbClr val="FF0000"/>
                </a:solidFill>
              </a:rPr>
              <a:t>„Tak </a:t>
            </a:r>
            <a:r>
              <a:rPr lang="pl-PL" dirty="0">
                <a:solidFill>
                  <a:srgbClr val="FF0000"/>
                </a:solidFill>
              </a:rPr>
              <a:t>nadszedł dzień Przaśników, w którym należało ofiarować </a:t>
            </a:r>
            <a:r>
              <a:rPr lang="pl-PL" dirty="0" smtClean="0">
                <a:solidFill>
                  <a:srgbClr val="FF0000"/>
                </a:solidFill>
              </a:rPr>
              <a:t>Paschę. Jezus </a:t>
            </a:r>
            <a:r>
              <a:rPr lang="pl-PL" dirty="0">
                <a:solidFill>
                  <a:srgbClr val="FF0000"/>
                </a:solidFill>
              </a:rPr>
              <a:t>posłał Piotra i Jana z poleceniem: «Idźcie i </a:t>
            </a:r>
            <a:r>
              <a:rPr lang="pl-PL" u="sng" dirty="0">
                <a:solidFill>
                  <a:schemeClr val="tx2"/>
                </a:solidFill>
              </a:rPr>
              <a:t>przygotujcie nam Paschę</a:t>
            </a:r>
            <a:r>
              <a:rPr lang="pl-PL" dirty="0">
                <a:solidFill>
                  <a:srgbClr val="FF0000"/>
                </a:solidFill>
              </a:rPr>
              <a:t>, byśmy mogli ją spożyć». </a:t>
            </a:r>
            <a:r>
              <a:rPr lang="pl-PL" dirty="0" smtClean="0">
                <a:solidFill>
                  <a:srgbClr val="FF0000"/>
                </a:solidFill>
              </a:rPr>
              <a:t>Oni </a:t>
            </a:r>
            <a:r>
              <a:rPr lang="pl-PL" dirty="0">
                <a:solidFill>
                  <a:srgbClr val="FF0000"/>
                </a:solidFill>
              </a:rPr>
              <a:t>Go zapytali: «Gdzie chcesz, abyśmy ją przygotowali?» </a:t>
            </a:r>
            <a:r>
              <a:rPr lang="pl-PL" dirty="0" smtClean="0">
                <a:solidFill>
                  <a:srgbClr val="FF0000"/>
                </a:solidFill>
              </a:rPr>
              <a:t>Odpowiedział </a:t>
            </a:r>
            <a:r>
              <a:rPr lang="pl-PL" dirty="0">
                <a:solidFill>
                  <a:srgbClr val="FF0000"/>
                </a:solidFill>
              </a:rPr>
              <a:t>im: </a:t>
            </a:r>
            <a:r>
              <a:rPr lang="pl-PL" u="sng" dirty="0">
                <a:solidFill>
                  <a:schemeClr val="tx2"/>
                </a:solidFill>
              </a:rPr>
              <a:t>«Oto gdy wejdziecie do miasta, spotka się z wami człowiek niosący dzban wody. Idźcie za nim do domu, do którego wejdzie, </a:t>
            </a:r>
            <a:r>
              <a:rPr lang="pl-PL" u="sng" dirty="0" smtClean="0">
                <a:solidFill>
                  <a:schemeClr val="tx2"/>
                </a:solidFill>
              </a:rPr>
              <a:t>i </a:t>
            </a:r>
            <a:r>
              <a:rPr lang="pl-PL" u="sng" dirty="0">
                <a:solidFill>
                  <a:schemeClr val="tx2"/>
                </a:solidFill>
              </a:rPr>
              <a:t>powiecie gospodarzowi: "Nauczyciel pyta cię: Gdzie jest izba, w której mógłbym spożyć Paschę z moimi uczniami?" </a:t>
            </a:r>
            <a:r>
              <a:rPr lang="pl-PL" u="sng" dirty="0" smtClean="0">
                <a:solidFill>
                  <a:schemeClr val="tx2"/>
                </a:solidFill>
              </a:rPr>
              <a:t>On </a:t>
            </a:r>
            <a:r>
              <a:rPr lang="pl-PL" u="sng" dirty="0">
                <a:solidFill>
                  <a:schemeClr val="tx2"/>
                </a:solidFill>
              </a:rPr>
              <a:t>wskaże wam salę dużą, usłaną; tam przygotujecie». </a:t>
            </a:r>
            <a:r>
              <a:rPr lang="pl-PL" b="1" u="sng" dirty="0">
                <a:solidFill>
                  <a:schemeClr val="tx2"/>
                </a:solidFill>
              </a:rPr>
              <a:t> </a:t>
            </a:r>
            <a:r>
              <a:rPr lang="pl-PL" dirty="0" smtClean="0">
                <a:solidFill>
                  <a:srgbClr val="FF0000"/>
                </a:solidFill>
              </a:rPr>
              <a:t>Oni </a:t>
            </a:r>
            <a:r>
              <a:rPr lang="pl-PL" dirty="0">
                <a:solidFill>
                  <a:srgbClr val="FF0000"/>
                </a:solidFill>
              </a:rPr>
              <a:t>poszli, znaleźli tak, jak im powiedział, i przygotowali Paschę</a:t>
            </a:r>
            <a:r>
              <a:rPr lang="pl-PL" dirty="0"/>
              <a:t>. </a:t>
            </a:r>
          </a:p>
        </p:txBody>
      </p:sp>
      <p:sp>
        <p:nvSpPr>
          <p:cNvPr id="4" name="Prostokąt 3"/>
          <p:cNvSpPr/>
          <p:nvPr/>
        </p:nvSpPr>
        <p:spPr>
          <a:xfrm>
            <a:off x="395536" y="2924944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A gdy nadeszła pora, zajął miejsce u stołu i Apostołowie z Nim. </a:t>
            </a:r>
            <a:r>
              <a:rPr lang="pl-PL" dirty="0" smtClean="0">
                <a:solidFill>
                  <a:srgbClr val="FF0000"/>
                </a:solidFill>
              </a:rPr>
              <a:t>Wtedy </a:t>
            </a:r>
            <a:r>
              <a:rPr lang="pl-PL" dirty="0">
                <a:solidFill>
                  <a:srgbClr val="FF0000"/>
                </a:solidFill>
              </a:rPr>
              <a:t>rzekł do nich: «Gorąco pragnąłem spożyć Paschę z wami, zanim będę cierpiał. 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dirty="0" smtClean="0">
                <a:solidFill>
                  <a:srgbClr val="FF0000"/>
                </a:solidFill>
              </a:rPr>
              <a:t>Albowiem </a:t>
            </a:r>
            <a:r>
              <a:rPr lang="pl-PL" dirty="0">
                <a:solidFill>
                  <a:srgbClr val="FF0000"/>
                </a:solidFill>
              </a:rPr>
              <a:t>powiadam wam: Już jej spożywać nie będę, aż się </a:t>
            </a:r>
            <a:r>
              <a:rPr lang="pl-PL" dirty="0" smtClean="0">
                <a:solidFill>
                  <a:srgbClr val="FF0000"/>
                </a:solidFill>
              </a:rPr>
              <a:t>spełni w </a:t>
            </a:r>
            <a:r>
              <a:rPr lang="pl-PL" dirty="0">
                <a:solidFill>
                  <a:srgbClr val="FF0000"/>
                </a:solidFill>
              </a:rPr>
              <a:t>królestwie Bożym». </a:t>
            </a:r>
            <a:r>
              <a:rPr lang="pl-PL" b="1" dirty="0">
                <a:solidFill>
                  <a:srgbClr val="FF0000"/>
                </a:solidFill>
              </a:rPr>
              <a:t/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rgbClr val="FF0000"/>
                </a:solidFill>
              </a:rPr>
              <a:t>Potem </a:t>
            </a:r>
            <a:r>
              <a:rPr lang="pl-PL" dirty="0">
                <a:solidFill>
                  <a:srgbClr val="FF0000"/>
                </a:solidFill>
              </a:rPr>
              <a:t>wziął kielich i odmówiwszy dziękczynienie rzekł: «Weźcie go i podzielcie między siebie; </a:t>
            </a:r>
            <a:r>
              <a:rPr lang="pl-PL" dirty="0" smtClean="0">
                <a:solidFill>
                  <a:srgbClr val="FF0000"/>
                </a:solidFill>
              </a:rPr>
              <a:t>albowiem </a:t>
            </a:r>
            <a:r>
              <a:rPr lang="pl-PL" dirty="0">
                <a:solidFill>
                  <a:srgbClr val="FF0000"/>
                </a:solidFill>
              </a:rPr>
              <a:t>powiadam wam: odtąd nie będę już pił z owocu winnego krzewu, aż przyjdzie królestwo Boże». </a:t>
            </a:r>
          </a:p>
        </p:txBody>
      </p:sp>
      <p:sp>
        <p:nvSpPr>
          <p:cNvPr id="5" name="Prostokąt 4"/>
          <p:cNvSpPr/>
          <p:nvPr/>
        </p:nvSpPr>
        <p:spPr>
          <a:xfrm>
            <a:off x="413729" y="450912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Następnie wziął chleb, odmówiwszy dziękczynienie połamał go i podał mówiąc: </a:t>
            </a:r>
            <a:r>
              <a:rPr lang="pl-PL" u="sng" dirty="0">
                <a:solidFill>
                  <a:schemeClr val="tx2"/>
                </a:solidFill>
              </a:rPr>
              <a:t>«To jest Ciało moje, które za was będzie wydane: to czyńcie na moją pamiątkę!» </a:t>
            </a:r>
            <a:r>
              <a:rPr lang="pl-PL" dirty="0" smtClean="0">
                <a:solidFill>
                  <a:srgbClr val="FF0000"/>
                </a:solidFill>
              </a:rPr>
              <a:t>Tak </a:t>
            </a:r>
            <a:r>
              <a:rPr lang="pl-PL" dirty="0">
                <a:solidFill>
                  <a:srgbClr val="FF0000"/>
                </a:solidFill>
              </a:rPr>
              <a:t>samo i kielich po wieczerzy, mówiąc: </a:t>
            </a:r>
            <a:r>
              <a:rPr lang="pl-PL" u="sng" dirty="0">
                <a:solidFill>
                  <a:schemeClr val="tx2"/>
                </a:solidFill>
              </a:rPr>
              <a:t>«Ten kielich to Nowe </a:t>
            </a:r>
            <a:r>
              <a:rPr lang="pl-PL" u="sng" dirty="0" smtClean="0">
                <a:solidFill>
                  <a:schemeClr val="tx2"/>
                </a:solidFill>
              </a:rPr>
              <a:t>Przymierze</a:t>
            </a:r>
            <a:r>
              <a:rPr lang="pl-PL" b="1" u="sng" baseline="30000" dirty="0">
                <a:solidFill>
                  <a:schemeClr val="tx2"/>
                </a:solidFill>
              </a:rPr>
              <a:t> </a:t>
            </a:r>
            <a:r>
              <a:rPr lang="pl-PL" u="sng" dirty="0" smtClean="0">
                <a:solidFill>
                  <a:schemeClr val="tx2"/>
                </a:solidFill>
              </a:rPr>
              <a:t>we </a:t>
            </a:r>
            <a:r>
              <a:rPr lang="pl-PL" u="sng" dirty="0">
                <a:solidFill>
                  <a:schemeClr val="tx2"/>
                </a:solidFill>
              </a:rPr>
              <a:t>Krwi mojej, która za was będzie wylana. </a:t>
            </a:r>
          </a:p>
        </p:txBody>
      </p:sp>
      <p:sp>
        <p:nvSpPr>
          <p:cNvPr id="6" name="Prostokąt 5"/>
          <p:cNvSpPr/>
          <p:nvPr/>
        </p:nvSpPr>
        <p:spPr>
          <a:xfrm>
            <a:off x="395537" y="5589240"/>
            <a:ext cx="8547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Lecz oto ręka mojego zdrajcy jest ze Mną na stole. </a:t>
            </a:r>
            <a:r>
              <a:rPr lang="pl-PL" dirty="0" smtClean="0">
                <a:solidFill>
                  <a:srgbClr val="FF0000"/>
                </a:solidFill>
              </a:rPr>
              <a:t>Wprawdzie </a:t>
            </a:r>
            <a:r>
              <a:rPr lang="pl-PL" dirty="0">
                <a:solidFill>
                  <a:srgbClr val="FF0000"/>
                </a:solidFill>
              </a:rPr>
              <a:t>Syn Człowieczy odchodzi według tego, jak jest postanowione, lecz biada temu człowiekowi, przez którego będzie wydany</a:t>
            </a:r>
            <a:r>
              <a:rPr lang="pl-PL" dirty="0" smtClean="0">
                <a:solidFill>
                  <a:srgbClr val="FF0000"/>
                </a:solidFill>
              </a:rPr>
              <a:t>»”.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22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188640"/>
            <a:ext cx="8499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 zeszycie napisz odpowiedzi na pytania: (odpowiedzi są podkreślone w tekście)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603078" y="615852"/>
            <a:ext cx="59378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* Co Jezus polecił Apostołom ?</a:t>
            </a:r>
            <a:endParaRPr lang="pl-PL" sz="3200" b="1" cap="none" spc="0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036567" y="1216944"/>
            <a:ext cx="69156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* Jakich wskazówek udzielił Jezus? </a:t>
            </a:r>
            <a:endParaRPr lang="pl-PL" sz="3200" b="1" cap="none" spc="0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08194" y="1801719"/>
            <a:ext cx="817242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pl-PL" sz="32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Jakie słowa wypowiedział nad chlebem </a:t>
            </a:r>
          </a:p>
          <a:p>
            <a:pPr algn="ctr"/>
            <a:r>
              <a:rPr lang="pl-PL" sz="32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pl-PL" sz="3200" b="1" cap="none" spc="0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 kielichem z winem?</a:t>
            </a:r>
            <a:endParaRPr lang="pl-PL" sz="3200" b="1" cap="none" spc="0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307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471" y="2878937"/>
            <a:ext cx="6076950" cy="384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632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99592" y="173533"/>
            <a:ext cx="47420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 to jest Pascha?</a:t>
            </a:r>
            <a:endParaRPr lang="pl-PL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Obraz 2" descr="Pascha - Microsoft Word (Aktywacja produktu nie powiodła się)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" y="1052736"/>
            <a:ext cx="9144000" cy="4922674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084168" y="476672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(odczytaj tekst poniżej)</a:t>
            </a:r>
            <a:endParaRPr lang="pl-PL" dirty="0"/>
          </a:p>
        </p:txBody>
      </p:sp>
      <p:pic>
        <p:nvPicPr>
          <p:cNvPr id="5" name="Opow. Pascha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99093" y="6093296"/>
            <a:ext cx="609600" cy="6096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79512" y="6165304"/>
            <a:ext cx="1839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Posłuchaj tekstu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688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1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ascha - Microsoft Word (Aktywacja produktu nie powiodła się)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2" y="994328"/>
            <a:ext cx="9144000" cy="4922674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884501" y="116632"/>
            <a:ext cx="48269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 to jest Pascha? (cd)</a:t>
            </a:r>
            <a:endParaRPr lang="pl-PL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Opow. Pascha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59832" y="6093296"/>
            <a:ext cx="609600" cy="6096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55576" y="6213430"/>
            <a:ext cx="151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Posłuchaj cd.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684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4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8895"/>
            <a:ext cx="4536504" cy="355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269" y="872314"/>
            <a:ext cx="38481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79512" y="573360"/>
            <a:ext cx="45239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Niewola egipska</a:t>
            </a:r>
            <a:endParaRPr lang="pl-PL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518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ny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Elementarny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n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169</TotalTime>
  <Words>480</Words>
  <Application>Microsoft Office PowerPoint</Application>
  <PresentationFormat>Pokaz na ekranie (4:3)</PresentationFormat>
  <Paragraphs>72</Paragraphs>
  <Slides>18</Slides>
  <Notes>0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Elementarny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13</cp:revision>
  <dcterms:created xsi:type="dcterms:W3CDTF">2020-05-11T07:35:06Z</dcterms:created>
  <dcterms:modified xsi:type="dcterms:W3CDTF">2020-05-11T10:51:02Z</dcterms:modified>
</cp:coreProperties>
</file>