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7" r:id="rId11"/>
    <p:sldId id="266" r:id="rId12"/>
    <p:sldId id="264" r:id="rId13"/>
    <p:sldId id="268" r:id="rId14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mtClean="0"/>
              <a:t>Kliknutím upravte štýl predlohy podnadpisov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781A9-448A-4E2F-BE9B-9136C28A2C8E}" type="datetimeFigureOut">
              <a:rPr lang="sk-SK" smtClean="0"/>
              <a:t>19. 5. 2020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DCA43-D0FC-4142-A90C-695CC42777F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29763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781A9-448A-4E2F-BE9B-9136C28A2C8E}" type="datetimeFigureOut">
              <a:rPr lang="sk-SK" smtClean="0"/>
              <a:t>19. 5. 2020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DCA43-D0FC-4142-A90C-695CC42777F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41932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781A9-448A-4E2F-BE9B-9136C28A2C8E}" type="datetimeFigureOut">
              <a:rPr lang="sk-SK" smtClean="0"/>
              <a:t>19. 5. 2020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DCA43-D0FC-4142-A90C-695CC42777F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41211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781A9-448A-4E2F-BE9B-9136C28A2C8E}" type="datetimeFigureOut">
              <a:rPr lang="sk-SK" smtClean="0"/>
              <a:t>19. 5. 2020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DCA43-D0FC-4142-A90C-695CC42777F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17103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781A9-448A-4E2F-BE9B-9136C28A2C8E}" type="datetimeFigureOut">
              <a:rPr lang="sk-SK" smtClean="0"/>
              <a:t>19. 5. 2020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DCA43-D0FC-4142-A90C-695CC42777F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19745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781A9-448A-4E2F-BE9B-9136C28A2C8E}" type="datetimeFigureOut">
              <a:rPr lang="sk-SK" smtClean="0"/>
              <a:t>19. 5. 2020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DCA43-D0FC-4142-A90C-695CC42777F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54353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objekt pre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6" name="Zástupný objekt pre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objekt pre dá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781A9-448A-4E2F-BE9B-9136C28A2C8E}" type="datetimeFigureOut">
              <a:rPr lang="sk-SK" smtClean="0"/>
              <a:t>19. 5. 2020</a:t>
            </a:fld>
            <a:endParaRPr lang="sk-SK"/>
          </a:p>
        </p:txBody>
      </p:sp>
      <p:sp>
        <p:nvSpPr>
          <p:cNvPr id="8" name="Zástupný objekt pre pät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DCA43-D0FC-4142-A90C-695CC42777F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42085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781A9-448A-4E2F-BE9B-9136C28A2C8E}" type="datetimeFigureOut">
              <a:rPr lang="sk-SK" smtClean="0"/>
              <a:t>19. 5. 2020</a:t>
            </a:fld>
            <a:endParaRPr lang="sk-SK"/>
          </a:p>
        </p:txBody>
      </p:sp>
      <p:sp>
        <p:nvSpPr>
          <p:cNvPr id="4" name="Zástupný objekt pre pät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DCA43-D0FC-4142-A90C-695CC42777F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59806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781A9-448A-4E2F-BE9B-9136C28A2C8E}" type="datetimeFigureOut">
              <a:rPr lang="sk-SK" smtClean="0"/>
              <a:t>19. 5. 2020</a:t>
            </a:fld>
            <a:endParaRPr lang="sk-SK"/>
          </a:p>
        </p:txBody>
      </p:sp>
      <p:sp>
        <p:nvSpPr>
          <p:cNvPr id="3" name="Zástupný objekt pre pät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DCA43-D0FC-4142-A90C-695CC42777F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2860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781A9-448A-4E2F-BE9B-9136C28A2C8E}" type="datetimeFigureOut">
              <a:rPr lang="sk-SK" smtClean="0"/>
              <a:t>19. 5. 2020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DCA43-D0FC-4142-A90C-695CC42777F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37598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rázo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781A9-448A-4E2F-BE9B-9136C28A2C8E}" type="datetimeFigureOut">
              <a:rPr lang="sk-SK" smtClean="0"/>
              <a:t>19. 5. 2020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DCA43-D0FC-4142-A90C-695CC42777F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60394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E781A9-448A-4E2F-BE9B-9136C28A2C8E}" type="datetimeFigureOut">
              <a:rPr lang="sk-SK" smtClean="0"/>
              <a:t>19. 5. 2020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8DCA43-D0FC-4142-A90C-695CC42777F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08022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file:///F:\obn%203A\delba-statnej-moci-20200429-153323%20(1)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b="1" dirty="0" smtClean="0"/>
              <a:t>Demokracia</a:t>
            </a:r>
            <a:endParaRPr lang="sk-SK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014160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sk-SK" dirty="0" smtClean="0"/>
              <a:t>1994, 1997, 1998, 2000, 2003, 2004, 2010, 2015 – to sú roky, v ktorých sa na Slovensku uskutočnilo referendum. Len jedno bolo úspešné. Účasť na ňom bola 52,15% a otázka znela: Súhlasíte s tým, aby sa SR stala členským štátom EÚ?</a:t>
            </a:r>
          </a:p>
          <a:p>
            <a:r>
              <a:rPr lang="sk-SK" dirty="0" smtClean="0"/>
              <a:t>Posúďte dôvody neplatnosti uskutočnených referend na Slovensku a uveďte spôsoby, ktorými by bolo možné zmeniť tento stav v budúcnosti 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775757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01526"/>
          </a:xfrm>
        </p:spPr>
        <p:txBody>
          <a:bodyPr>
            <a:normAutofit/>
          </a:bodyPr>
          <a:lstStyle/>
          <a:p>
            <a:r>
              <a:rPr lang="sk-SK" sz="3200" b="1" i="1" dirty="0" smtClean="0">
                <a:solidFill>
                  <a:srgbClr val="FF0000"/>
                </a:solidFill>
              </a:rPr>
              <a:t>Nepriama demokracia</a:t>
            </a:r>
            <a:endParaRPr lang="sk-SK" sz="3200" b="1" i="1" dirty="0">
              <a:solidFill>
                <a:srgbClr val="FF0000"/>
              </a:solidFill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838200" y="849086"/>
            <a:ext cx="10515600" cy="5327877"/>
          </a:xfrm>
        </p:spPr>
        <p:txBody>
          <a:bodyPr/>
          <a:lstStyle/>
          <a:p>
            <a:endParaRPr lang="sk-SK" dirty="0" smtClean="0"/>
          </a:p>
          <a:p>
            <a:r>
              <a:rPr lang="sk-SK" dirty="0" smtClean="0"/>
              <a:t>Sprostredkovaná účasť občanov na politickom rozhodovaní</a:t>
            </a:r>
          </a:p>
          <a:p>
            <a:r>
              <a:rPr lang="sk-SK" dirty="0" smtClean="0"/>
              <a:t>Občania volia svojich zástupcov (poslancov), ktorí rozhodujú o veciach verejných v mene ľudu</a:t>
            </a:r>
          </a:p>
          <a:p>
            <a:endParaRPr lang="sk-SK" dirty="0" smtClean="0"/>
          </a:p>
          <a:p>
            <a:pPr marL="0" indent="0">
              <a:buNone/>
            </a:pPr>
            <a:r>
              <a:rPr lang="sk-SK" dirty="0" smtClean="0"/>
              <a:t>   Občania – zdroj moci     	 zvolení poslanci – nositelia moci </a:t>
            </a:r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r>
              <a:rPr lang="sk-SK" dirty="0" smtClean="0"/>
              <a:t>Najčastejšou formou nepriamej demokracie sú voľby, s tým súvisiace volebné právo a volebný systém (viď ďalšia prezentácia)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1689905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28098"/>
          </a:xfrm>
        </p:spPr>
        <p:txBody>
          <a:bodyPr>
            <a:normAutofit fontScale="90000"/>
          </a:bodyPr>
          <a:lstStyle/>
          <a:p>
            <a:r>
              <a:rPr lang="sk-SK" sz="3200" b="1" dirty="0" smtClean="0"/>
              <a:t>Znaky nepriamej demokracie:</a:t>
            </a:r>
            <a:br>
              <a:rPr lang="sk-SK" sz="3200" b="1" dirty="0" smtClean="0"/>
            </a:br>
            <a:endParaRPr lang="sk-SK" sz="3200" b="1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838200" y="783771"/>
            <a:ext cx="10515600" cy="5393192"/>
          </a:xfrm>
        </p:spPr>
        <p:txBody>
          <a:bodyPr>
            <a:normAutofit lnSpcReduction="10000"/>
          </a:bodyPr>
          <a:lstStyle/>
          <a:p>
            <a:r>
              <a:rPr lang="sk-SK" dirty="0" smtClean="0">
                <a:solidFill>
                  <a:srgbClr val="FF0000"/>
                </a:solidFill>
              </a:rPr>
              <a:t>Pluralita</a:t>
            </a:r>
            <a:r>
              <a:rPr lang="sk-SK" dirty="0" smtClean="0"/>
              <a:t> – možnosť výberu spomedzi viacerých konkrétnych politických subjektov</a:t>
            </a:r>
          </a:p>
          <a:p>
            <a:r>
              <a:rPr lang="sk-SK" dirty="0" smtClean="0">
                <a:solidFill>
                  <a:srgbClr val="FF0000"/>
                </a:solidFill>
              </a:rPr>
              <a:t>Rovnosť</a:t>
            </a:r>
            <a:r>
              <a:rPr lang="sk-SK" dirty="0" smtClean="0"/>
              <a:t> – občania sú si rovní vo voľbách aj pri možnosti zastávania verejných funkcií</a:t>
            </a:r>
          </a:p>
          <a:p>
            <a:r>
              <a:rPr lang="sk-SK" dirty="0" smtClean="0">
                <a:solidFill>
                  <a:srgbClr val="FF0000"/>
                </a:solidFill>
              </a:rPr>
              <a:t>Kontrola</a:t>
            </a:r>
            <a:r>
              <a:rPr lang="sk-SK" dirty="0" smtClean="0"/>
              <a:t> – moc pod kontrolou opozície, kontrolných orgánov, médií</a:t>
            </a:r>
          </a:p>
          <a:p>
            <a:r>
              <a:rPr lang="sk-SK" dirty="0" smtClean="0">
                <a:solidFill>
                  <a:srgbClr val="FF0000"/>
                </a:solidFill>
              </a:rPr>
              <a:t>Dočasnosť</a:t>
            </a:r>
            <a:r>
              <a:rPr lang="sk-SK" dirty="0" smtClean="0"/>
              <a:t> – zástupcovia rozhodujú len v presne </a:t>
            </a:r>
            <a:r>
              <a:rPr lang="sk-SK" dirty="0" err="1" smtClean="0"/>
              <a:t>stanovevom</a:t>
            </a:r>
            <a:r>
              <a:rPr lang="sk-SK" dirty="0" smtClean="0"/>
              <a:t> volebnom období</a:t>
            </a:r>
          </a:p>
          <a:p>
            <a:r>
              <a:rPr lang="sk-SK" dirty="0" smtClean="0">
                <a:solidFill>
                  <a:srgbClr val="FF0000"/>
                </a:solidFill>
              </a:rPr>
              <a:t>Princíp väčšiny </a:t>
            </a:r>
            <a:r>
              <a:rPr lang="sk-SK" dirty="0" smtClean="0"/>
              <a:t>– politické rozhodnutia- rozhodnutia väčšiny</a:t>
            </a:r>
          </a:p>
          <a:p>
            <a:r>
              <a:rPr lang="sk-SK" dirty="0" smtClean="0">
                <a:solidFill>
                  <a:srgbClr val="FF0000"/>
                </a:solidFill>
              </a:rPr>
              <a:t>Princíp konsenzu </a:t>
            </a:r>
            <a:r>
              <a:rPr lang="sk-SK" dirty="0" smtClean="0"/>
              <a:t>– napriek pluralitnému systému hľadanie politického súladu v zásadných otázkach </a:t>
            </a:r>
          </a:p>
          <a:p>
            <a:r>
              <a:rPr lang="sk-SK" dirty="0" smtClean="0">
                <a:solidFill>
                  <a:srgbClr val="FF0000"/>
                </a:solidFill>
              </a:rPr>
              <a:t>Liberálnosť</a:t>
            </a:r>
            <a:r>
              <a:rPr lang="sk-SK" dirty="0" smtClean="0"/>
              <a:t> voči občanom – garantovanie ľudských a občianskych práv a slobôd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3323748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Zdroje:</a:t>
            </a:r>
          </a:p>
          <a:p>
            <a:r>
              <a:rPr lang="sk-SK" dirty="0" smtClean="0"/>
              <a:t>Andrea Martinská Vávrová: Príprava na maturitu Náuka o spoločnosti Občianska náuka, Príroda, </a:t>
            </a:r>
            <a:r>
              <a:rPr lang="sk-SK" dirty="0" err="1" smtClean="0"/>
              <a:t>s.r.o</a:t>
            </a:r>
            <a:r>
              <a:rPr lang="sk-SK" dirty="0" smtClean="0"/>
              <a:t>., 2012</a:t>
            </a:r>
          </a:p>
          <a:p>
            <a:r>
              <a:rPr lang="sk-SK" dirty="0" smtClean="0"/>
              <a:t>Štefan </a:t>
            </a:r>
            <a:r>
              <a:rPr lang="sk-SK" dirty="0" err="1" smtClean="0"/>
              <a:t>Bojnák</a:t>
            </a:r>
            <a:r>
              <a:rPr lang="sk-SK" dirty="0" smtClean="0"/>
              <a:t>: Občianska náuka pre stredné školy, Zošit pre študenta </a:t>
            </a:r>
            <a:r>
              <a:rPr lang="sk-SK" dirty="0" err="1" smtClean="0"/>
              <a:t>I.časť</a:t>
            </a:r>
            <a:r>
              <a:rPr lang="sk-SK" dirty="0" smtClean="0"/>
              <a:t>, </a:t>
            </a:r>
            <a:r>
              <a:rPr lang="sk-SK" dirty="0" err="1" smtClean="0"/>
              <a:t>Orbis</a:t>
            </a:r>
            <a:r>
              <a:rPr lang="sk-SK" dirty="0" smtClean="0"/>
              <a:t> </a:t>
            </a:r>
            <a:r>
              <a:rPr lang="sk-SK" dirty="0" err="1" smtClean="0"/>
              <a:t>Pictus</a:t>
            </a:r>
            <a:r>
              <a:rPr lang="sk-SK" dirty="0" smtClean="0"/>
              <a:t> </a:t>
            </a:r>
            <a:r>
              <a:rPr lang="sk-SK" dirty="0" err="1" smtClean="0"/>
              <a:t>Istropolitana</a:t>
            </a:r>
            <a:r>
              <a:rPr lang="sk-SK" dirty="0" smtClean="0"/>
              <a:t>, spol. s. r. o</a:t>
            </a:r>
            <a:r>
              <a:rPr lang="sk-SK" smtClean="0"/>
              <a:t>., 2017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9186433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Pojem </a:t>
            </a:r>
            <a:r>
              <a:rPr lang="sk-SK" b="1" dirty="0" smtClean="0"/>
              <a:t>demokracia</a:t>
            </a:r>
          </a:p>
          <a:p>
            <a:r>
              <a:rPr lang="sk-SK" dirty="0" smtClean="0"/>
              <a:t>Gréc.  </a:t>
            </a:r>
            <a:r>
              <a:rPr lang="sk-SK" dirty="0" err="1" smtClean="0"/>
              <a:t>Demos</a:t>
            </a:r>
            <a:r>
              <a:rPr lang="sk-SK" dirty="0" smtClean="0"/>
              <a:t> = ľud      </a:t>
            </a:r>
            <a:r>
              <a:rPr lang="sk-SK" dirty="0" err="1" smtClean="0"/>
              <a:t>krácia</a:t>
            </a:r>
            <a:r>
              <a:rPr lang="sk-SK" dirty="0" smtClean="0"/>
              <a:t> = vláda      </a:t>
            </a:r>
            <a:r>
              <a:rPr lang="sk-SK" b="1" dirty="0" err="1" smtClean="0"/>
              <a:t>vláda</a:t>
            </a:r>
            <a:r>
              <a:rPr lang="sk-SK" b="1" dirty="0" smtClean="0"/>
              <a:t> ľudu </a:t>
            </a:r>
            <a:r>
              <a:rPr lang="sk-SK" dirty="0" smtClean="0"/>
              <a:t>– najvyššia moc 									  prináleží občanom</a:t>
            </a:r>
          </a:p>
          <a:p>
            <a:endParaRPr lang="sk-SK" dirty="0"/>
          </a:p>
          <a:p>
            <a:r>
              <a:rPr lang="sk-SK" sz="3600" dirty="0" smtClean="0"/>
              <a:t>Zákl. princíp</a:t>
            </a:r>
            <a:r>
              <a:rPr lang="sk-SK" dirty="0" smtClean="0"/>
              <a:t>: občania sa spolupodieľajú na politickom 				          rozhodovaní, na riadení štátu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2820094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3600" b="1" dirty="0" smtClean="0"/>
              <a:t>Základné črty:</a:t>
            </a:r>
            <a:r>
              <a:rPr lang="sk-SK" dirty="0" smtClean="0"/>
              <a:t/>
            </a:r>
            <a:br>
              <a:rPr lang="sk-SK" dirty="0" smtClean="0"/>
            </a:b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838199" y="992777"/>
            <a:ext cx="10874829" cy="5184186"/>
          </a:xfrm>
        </p:spPr>
        <p:txBody>
          <a:bodyPr>
            <a:normAutofit/>
          </a:bodyPr>
          <a:lstStyle/>
          <a:p>
            <a:r>
              <a:rPr lang="sk-SK" sz="3200" b="1" dirty="0" err="1" smtClean="0"/>
              <a:t>Trojrozdelenie</a:t>
            </a:r>
            <a:r>
              <a:rPr lang="sk-SK" sz="3200" b="1" dirty="0" smtClean="0"/>
              <a:t> moci v </a:t>
            </a:r>
            <a:r>
              <a:rPr lang="sk-SK" sz="3200" b="1" dirty="0"/>
              <a:t>štáte </a:t>
            </a:r>
            <a:endParaRPr lang="sk-SK" sz="3200" b="1" dirty="0" smtClean="0"/>
          </a:p>
          <a:p>
            <a:pPr marL="0" indent="0">
              <a:buNone/>
            </a:pPr>
            <a:r>
              <a:rPr lang="sk-SK" sz="2400" dirty="0" smtClean="0">
                <a:hlinkClick r:id="rId2" action="ppaction://hlinkfile"/>
              </a:rPr>
              <a:t>file</a:t>
            </a:r>
            <a:r>
              <a:rPr lang="sk-SK" sz="2400" dirty="0">
                <a:hlinkClick r:id="rId2" action="ppaction://hlinkfile"/>
              </a:rPr>
              <a:t>:///F:/obn%203A/delba-statnej-moci-20200429-153323%20(1).</a:t>
            </a:r>
            <a:r>
              <a:rPr lang="sk-SK" sz="2400" dirty="0" smtClean="0">
                <a:hlinkClick r:id="rId2" action="ppaction://hlinkfile"/>
              </a:rPr>
              <a:t>pdf</a:t>
            </a:r>
            <a:endParaRPr lang="sk-SK" sz="2400" dirty="0" smtClean="0"/>
          </a:p>
          <a:p>
            <a:r>
              <a:rPr lang="sk-SK" sz="3200" b="1" dirty="0" smtClean="0"/>
              <a:t>Moc obmedzená zákonom</a:t>
            </a:r>
          </a:p>
          <a:p>
            <a:r>
              <a:rPr lang="sk-SK" sz="3200" b="1" dirty="0" smtClean="0"/>
              <a:t>Princíp </a:t>
            </a:r>
            <a:r>
              <a:rPr lang="sk-SK" sz="3200" b="1" dirty="0" err="1" smtClean="0"/>
              <a:t>parlametarizmu</a:t>
            </a:r>
            <a:r>
              <a:rPr lang="sk-SK" sz="3200" b="1" dirty="0" smtClean="0"/>
              <a:t> </a:t>
            </a:r>
            <a:r>
              <a:rPr lang="sk-SK" sz="3200" dirty="0" smtClean="0"/>
              <a:t>( zákonodarná moc obnovená prostredníctvom volieb v pravidelných časových obdobiach)</a:t>
            </a:r>
          </a:p>
          <a:p>
            <a:r>
              <a:rPr lang="sk-SK" sz="3200" b="1" dirty="0" smtClean="0"/>
              <a:t>Zabezpečený systém ochrany</a:t>
            </a:r>
          </a:p>
          <a:p>
            <a:r>
              <a:rPr lang="sk-SK" sz="3200" b="1" dirty="0" smtClean="0"/>
              <a:t>Právne zakotvené základné ľudské práva a slobody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0335515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18645"/>
          </a:xfrm>
        </p:spPr>
        <p:txBody>
          <a:bodyPr>
            <a:normAutofit fontScale="90000"/>
          </a:bodyPr>
          <a:lstStyle/>
          <a:p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838200" y="1190171"/>
            <a:ext cx="10515600" cy="4986792"/>
          </a:xfrm>
        </p:spPr>
        <p:txBody>
          <a:bodyPr>
            <a:normAutofit/>
          </a:bodyPr>
          <a:lstStyle/>
          <a:p>
            <a:r>
              <a:rPr lang="sk-SK" b="1" dirty="0" smtClean="0"/>
              <a:t>Vláda väčšiny zaručuje základné ľudské práva a slobody všetkých občanov</a:t>
            </a:r>
            <a:r>
              <a:rPr lang="sk-SK" dirty="0" smtClean="0"/>
              <a:t>, aj menšín, ktoré vo voľbách neuspeli</a:t>
            </a:r>
          </a:p>
          <a:p>
            <a:r>
              <a:rPr lang="sk-SK" b="1" dirty="0" smtClean="0"/>
              <a:t>Vzťah občan – štát je vymedzený právnym poriadkom</a:t>
            </a:r>
          </a:p>
          <a:p>
            <a:r>
              <a:rPr lang="sk-SK" b="1" dirty="0" smtClean="0"/>
              <a:t>Politický pluralizmus</a:t>
            </a:r>
            <a:r>
              <a:rPr lang="sk-SK" dirty="0" smtClean="0"/>
              <a:t>- väčšie množstvo politických strán, hnutí, rôznych združení, organizácií, cez ktoré sa jednotlivec môže kontaktovať s vládou, vyvíja na vládu nátlak, aby sa určitými konkrétnymi problémami podrobnejšie zaoberala</a:t>
            </a:r>
          </a:p>
          <a:p>
            <a:r>
              <a:rPr lang="sk-SK" b="1" dirty="0" smtClean="0"/>
              <a:t>Rozvoj kultúry demokracie </a:t>
            </a:r>
            <a:r>
              <a:rPr lang="sk-SK" dirty="0" smtClean="0"/>
              <a:t>– tolerancia, schopnosť kompromisov, dosahovanie konsenzov</a:t>
            </a:r>
          </a:p>
          <a:p>
            <a:r>
              <a:rPr lang="sk-SK" b="1" dirty="0" smtClean="0"/>
              <a:t>Zrovnoprávnené  formy vlastníctva </a:t>
            </a:r>
            <a:r>
              <a:rPr lang="sk-SK" dirty="0" smtClean="0"/>
              <a:t>– štátne, súkromné, družstevné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201883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831850" y="261257"/>
            <a:ext cx="10515600" cy="3585029"/>
          </a:xfrm>
        </p:spPr>
        <p:txBody>
          <a:bodyPr>
            <a:normAutofit fontScale="90000"/>
          </a:bodyPr>
          <a:lstStyle/>
          <a:p>
            <a:r>
              <a:rPr lang="sk-SK" sz="3100" dirty="0" smtClean="0">
                <a:latin typeface="+mn-lt"/>
              </a:rPr>
              <a:t/>
            </a:r>
            <a:br>
              <a:rPr lang="sk-SK" sz="3100" dirty="0" smtClean="0">
                <a:latin typeface="+mn-lt"/>
              </a:rPr>
            </a:br>
            <a:r>
              <a:rPr lang="sk-SK" sz="3100" dirty="0">
                <a:latin typeface="+mn-lt"/>
              </a:rPr>
              <a:t/>
            </a:r>
            <a:br>
              <a:rPr lang="sk-SK" sz="3100" dirty="0">
                <a:latin typeface="+mn-lt"/>
              </a:rPr>
            </a:br>
            <a:r>
              <a:rPr lang="sk-SK" sz="3100" dirty="0" smtClean="0">
                <a:latin typeface="+mn-lt"/>
              </a:rPr>
              <a:t/>
            </a:r>
            <a:br>
              <a:rPr lang="sk-SK" sz="3100" dirty="0" smtClean="0">
                <a:latin typeface="+mn-lt"/>
              </a:rPr>
            </a:br>
            <a:r>
              <a:rPr lang="sk-SK" sz="3100" dirty="0">
                <a:latin typeface="+mn-lt"/>
              </a:rPr>
              <a:t/>
            </a:r>
            <a:br>
              <a:rPr lang="sk-SK" sz="3100" dirty="0">
                <a:latin typeface="+mn-lt"/>
              </a:rPr>
            </a:br>
            <a:r>
              <a:rPr lang="sk-SK" sz="3100" dirty="0" smtClean="0">
                <a:latin typeface="+mn-lt"/>
              </a:rPr>
              <a:t/>
            </a:r>
            <a:br>
              <a:rPr lang="sk-SK" sz="3100" dirty="0" smtClean="0">
                <a:latin typeface="+mn-lt"/>
              </a:rPr>
            </a:br>
            <a:r>
              <a:rPr lang="sk-SK" sz="3100" dirty="0">
                <a:latin typeface="+mn-lt"/>
              </a:rPr>
              <a:t/>
            </a:r>
            <a:br>
              <a:rPr lang="sk-SK" sz="3100" dirty="0">
                <a:latin typeface="+mn-lt"/>
              </a:rPr>
            </a:br>
            <a:r>
              <a:rPr lang="sk-SK" sz="3100" dirty="0" smtClean="0">
                <a:latin typeface="+mn-lt"/>
              </a:rPr>
              <a:t/>
            </a:r>
            <a:br>
              <a:rPr lang="sk-SK" sz="3100" dirty="0" smtClean="0">
                <a:latin typeface="+mn-lt"/>
              </a:rPr>
            </a:br>
            <a:r>
              <a:rPr lang="sk-SK" sz="3100" dirty="0">
                <a:latin typeface="+mn-lt"/>
              </a:rPr>
              <a:t/>
            </a:r>
            <a:br>
              <a:rPr lang="sk-SK" sz="3100" dirty="0">
                <a:latin typeface="+mn-lt"/>
              </a:rPr>
            </a:br>
            <a:r>
              <a:rPr lang="sk-SK" sz="3100" dirty="0" smtClean="0">
                <a:latin typeface="+mn-lt"/>
              </a:rPr>
              <a:t/>
            </a:r>
            <a:br>
              <a:rPr lang="sk-SK" sz="3100" dirty="0" smtClean="0">
                <a:latin typeface="+mn-lt"/>
              </a:rPr>
            </a:br>
            <a:r>
              <a:rPr lang="sk-SK" sz="3100" dirty="0">
                <a:latin typeface="+mn-lt"/>
              </a:rPr>
              <a:t/>
            </a:r>
            <a:br>
              <a:rPr lang="sk-SK" sz="3100" dirty="0">
                <a:latin typeface="+mn-lt"/>
              </a:rPr>
            </a:br>
            <a:r>
              <a:rPr lang="sk-SK" sz="3100" dirty="0" smtClean="0">
                <a:latin typeface="+mn-lt"/>
              </a:rPr>
              <a:t/>
            </a:r>
            <a:br>
              <a:rPr lang="sk-SK" sz="3100" dirty="0" smtClean="0">
                <a:latin typeface="+mn-lt"/>
              </a:rPr>
            </a:br>
            <a:r>
              <a:rPr lang="sk-SK" sz="3100" dirty="0">
                <a:latin typeface="+mn-lt"/>
              </a:rPr>
              <a:t/>
            </a:r>
            <a:br>
              <a:rPr lang="sk-SK" sz="3100" dirty="0">
                <a:latin typeface="+mn-lt"/>
              </a:rPr>
            </a:br>
            <a:r>
              <a:rPr lang="sk-SK" sz="3100" dirty="0" smtClean="0">
                <a:latin typeface="+mn-lt"/>
              </a:rPr>
              <a:t/>
            </a:r>
            <a:br>
              <a:rPr lang="sk-SK" sz="3100" dirty="0" smtClean="0">
                <a:latin typeface="+mn-lt"/>
              </a:rPr>
            </a:br>
            <a:r>
              <a:rPr lang="sk-SK" sz="3100" dirty="0">
                <a:latin typeface="+mn-lt"/>
              </a:rPr>
              <a:t/>
            </a:r>
            <a:br>
              <a:rPr lang="sk-SK" sz="3100" dirty="0">
                <a:latin typeface="+mn-lt"/>
              </a:rPr>
            </a:br>
            <a:r>
              <a:rPr lang="sk-SK" sz="3100" dirty="0" smtClean="0">
                <a:latin typeface="+mn-lt"/>
              </a:rPr>
              <a:t/>
            </a:r>
            <a:br>
              <a:rPr lang="sk-SK" sz="3100" dirty="0" smtClean="0">
                <a:latin typeface="+mn-lt"/>
              </a:rPr>
            </a:br>
            <a:r>
              <a:rPr lang="sk-SK" sz="3100" dirty="0">
                <a:latin typeface="+mn-lt"/>
              </a:rPr>
              <a:t/>
            </a:r>
            <a:br>
              <a:rPr lang="sk-SK" sz="3100" dirty="0">
                <a:latin typeface="+mn-lt"/>
              </a:rPr>
            </a:br>
            <a:r>
              <a:rPr lang="sk-SK" sz="3100" dirty="0" smtClean="0">
                <a:latin typeface="+mn-lt"/>
              </a:rPr>
              <a:t/>
            </a:r>
            <a:br>
              <a:rPr lang="sk-SK" sz="3100" dirty="0" smtClean="0">
                <a:latin typeface="+mn-lt"/>
              </a:rPr>
            </a:br>
            <a:r>
              <a:rPr lang="sk-SK" sz="3100" dirty="0">
                <a:latin typeface="+mn-lt"/>
              </a:rPr>
              <a:t/>
            </a:r>
            <a:br>
              <a:rPr lang="sk-SK" sz="3100" dirty="0">
                <a:latin typeface="+mn-lt"/>
              </a:rPr>
            </a:br>
            <a:r>
              <a:rPr lang="sk-SK" sz="3100" dirty="0" smtClean="0">
                <a:latin typeface="+mn-lt"/>
              </a:rPr>
              <a:t/>
            </a:r>
            <a:br>
              <a:rPr lang="sk-SK" sz="3100" dirty="0" smtClean="0">
                <a:latin typeface="+mn-lt"/>
              </a:rPr>
            </a:br>
            <a:r>
              <a:rPr lang="sk-SK" sz="3100" dirty="0">
                <a:latin typeface="+mn-lt"/>
              </a:rPr>
              <a:t/>
            </a:r>
            <a:br>
              <a:rPr lang="sk-SK" sz="3100" dirty="0">
                <a:latin typeface="+mn-lt"/>
              </a:rPr>
            </a:br>
            <a:r>
              <a:rPr lang="sk-SK" sz="3100" dirty="0" smtClean="0">
                <a:latin typeface="+mn-lt"/>
              </a:rPr>
              <a:t/>
            </a:r>
            <a:br>
              <a:rPr lang="sk-SK" sz="3100" dirty="0" smtClean="0">
                <a:latin typeface="+mn-lt"/>
              </a:rPr>
            </a:br>
            <a:r>
              <a:rPr lang="sk-SK" sz="3100" dirty="0">
                <a:latin typeface="+mn-lt"/>
              </a:rPr>
              <a:t/>
            </a:r>
            <a:br>
              <a:rPr lang="sk-SK" sz="3100" dirty="0">
                <a:latin typeface="+mn-lt"/>
              </a:rPr>
            </a:br>
            <a:r>
              <a:rPr lang="sk-SK" sz="3100" dirty="0" smtClean="0">
                <a:latin typeface="+mn-lt"/>
              </a:rPr>
              <a:t/>
            </a:r>
            <a:br>
              <a:rPr lang="sk-SK" sz="3100" dirty="0" smtClean="0">
                <a:latin typeface="+mn-lt"/>
              </a:rPr>
            </a:br>
            <a:r>
              <a:rPr lang="sk-SK" sz="3100" dirty="0">
                <a:latin typeface="+mn-lt"/>
              </a:rPr>
              <a:t/>
            </a:r>
            <a:br>
              <a:rPr lang="sk-SK" sz="3100" dirty="0">
                <a:latin typeface="+mn-lt"/>
              </a:rPr>
            </a:br>
            <a:r>
              <a:rPr lang="sk-SK" sz="3100" dirty="0" smtClean="0">
                <a:latin typeface="+mn-lt"/>
              </a:rPr>
              <a:t/>
            </a:r>
            <a:br>
              <a:rPr lang="sk-SK" sz="3100" dirty="0" smtClean="0">
                <a:latin typeface="+mn-lt"/>
              </a:rPr>
            </a:br>
            <a:r>
              <a:rPr lang="sk-SK" sz="3100" dirty="0">
                <a:latin typeface="+mn-lt"/>
              </a:rPr>
              <a:t/>
            </a:r>
            <a:br>
              <a:rPr lang="sk-SK" sz="3100" dirty="0">
                <a:latin typeface="+mn-lt"/>
              </a:rPr>
            </a:br>
            <a:r>
              <a:rPr lang="sk-SK" sz="3100" dirty="0" smtClean="0">
                <a:latin typeface="+mn-lt"/>
              </a:rPr>
              <a:t/>
            </a:r>
            <a:br>
              <a:rPr lang="sk-SK" sz="3100" dirty="0" smtClean="0">
                <a:latin typeface="+mn-lt"/>
              </a:rPr>
            </a:br>
            <a:r>
              <a:rPr lang="sk-SK" sz="3100" dirty="0">
                <a:latin typeface="+mn-lt"/>
              </a:rPr>
              <a:t/>
            </a:r>
            <a:br>
              <a:rPr lang="sk-SK" sz="3100" dirty="0">
                <a:latin typeface="+mn-lt"/>
              </a:rPr>
            </a:br>
            <a:r>
              <a:rPr lang="sk-SK" sz="3100" dirty="0" smtClean="0">
                <a:latin typeface="+mn-lt"/>
              </a:rPr>
              <a:t/>
            </a:r>
            <a:br>
              <a:rPr lang="sk-SK" sz="3100" dirty="0" smtClean="0">
                <a:latin typeface="+mn-lt"/>
              </a:rPr>
            </a:br>
            <a:r>
              <a:rPr lang="sk-SK" sz="3100" dirty="0">
                <a:latin typeface="+mn-lt"/>
              </a:rPr>
              <a:t/>
            </a:r>
            <a:br>
              <a:rPr lang="sk-SK" sz="3100" dirty="0">
                <a:latin typeface="+mn-lt"/>
              </a:rPr>
            </a:br>
            <a:r>
              <a:rPr lang="sk-SK" sz="3100" dirty="0" smtClean="0">
                <a:latin typeface="+mn-lt"/>
              </a:rPr>
              <a:t/>
            </a:r>
            <a:br>
              <a:rPr lang="sk-SK" sz="3100" dirty="0" smtClean="0">
                <a:latin typeface="+mn-lt"/>
              </a:rPr>
            </a:br>
            <a:r>
              <a:rPr lang="sk-SK" sz="3100" dirty="0">
                <a:latin typeface="+mn-lt"/>
              </a:rPr>
              <a:t/>
            </a:r>
            <a:br>
              <a:rPr lang="sk-SK" sz="3100" dirty="0">
                <a:latin typeface="+mn-lt"/>
              </a:rPr>
            </a:br>
            <a:r>
              <a:rPr lang="sk-SK" sz="3100" dirty="0" smtClean="0">
                <a:latin typeface="+mn-lt"/>
              </a:rPr>
              <a:t/>
            </a:r>
            <a:br>
              <a:rPr lang="sk-SK" sz="3100" dirty="0" smtClean="0">
                <a:latin typeface="+mn-lt"/>
              </a:rPr>
            </a:br>
            <a:r>
              <a:rPr lang="sk-SK" sz="3100" dirty="0">
                <a:latin typeface="+mn-lt"/>
              </a:rPr>
              <a:t/>
            </a:r>
            <a:br>
              <a:rPr lang="sk-SK" sz="3100" dirty="0">
                <a:latin typeface="+mn-lt"/>
              </a:rPr>
            </a:br>
            <a:r>
              <a:rPr lang="sk-SK" sz="3100" dirty="0" smtClean="0">
                <a:latin typeface="+mn-lt"/>
              </a:rPr>
              <a:t/>
            </a:r>
            <a:br>
              <a:rPr lang="sk-SK" sz="3100" dirty="0" smtClean="0">
                <a:latin typeface="+mn-lt"/>
              </a:rPr>
            </a:br>
            <a:r>
              <a:rPr lang="sk-SK" sz="3100" dirty="0">
                <a:latin typeface="+mn-lt"/>
              </a:rPr>
              <a:t/>
            </a:r>
            <a:br>
              <a:rPr lang="sk-SK" sz="3100" dirty="0">
                <a:latin typeface="+mn-lt"/>
              </a:rPr>
            </a:br>
            <a:r>
              <a:rPr lang="sk-SK" sz="3100" dirty="0" smtClean="0">
                <a:latin typeface="+mn-lt"/>
              </a:rPr>
              <a:t/>
            </a:r>
            <a:br>
              <a:rPr lang="sk-SK" sz="3100" dirty="0" smtClean="0">
                <a:latin typeface="+mn-lt"/>
              </a:rPr>
            </a:br>
            <a:r>
              <a:rPr lang="sk-SK" sz="3100" dirty="0">
                <a:latin typeface="+mn-lt"/>
              </a:rPr>
              <a:t/>
            </a:r>
            <a:br>
              <a:rPr lang="sk-SK" sz="3100" dirty="0">
                <a:latin typeface="+mn-lt"/>
              </a:rPr>
            </a:br>
            <a:r>
              <a:rPr lang="sk-SK" sz="3100" dirty="0" smtClean="0">
                <a:latin typeface="+mn-lt"/>
              </a:rPr>
              <a:t/>
            </a:r>
            <a:br>
              <a:rPr lang="sk-SK" sz="3100" dirty="0" smtClean="0">
                <a:latin typeface="+mn-lt"/>
              </a:rPr>
            </a:br>
            <a:r>
              <a:rPr lang="sk-SK" sz="3100" dirty="0">
                <a:latin typeface="+mn-lt"/>
              </a:rPr>
              <a:t/>
            </a:r>
            <a:br>
              <a:rPr lang="sk-SK" sz="3100" dirty="0">
                <a:latin typeface="+mn-lt"/>
              </a:rPr>
            </a:br>
            <a:r>
              <a:rPr lang="sk-SK" sz="3100" dirty="0" smtClean="0">
                <a:latin typeface="+mn-lt"/>
              </a:rPr>
              <a:t>Demokratické princípy sú zahrnuté v ústavách štátov</a:t>
            </a:r>
            <a:br>
              <a:rPr lang="sk-SK" sz="3100" dirty="0" smtClean="0">
                <a:latin typeface="+mn-lt"/>
              </a:rPr>
            </a:br>
            <a:r>
              <a:rPr lang="sk-SK" sz="3100" dirty="0" smtClean="0">
                <a:latin typeface="+mn-lt"/>
              </a:rPr>
              <a:t/>
            </a:r>
            <a:br>
              <a:rPr lang="sk-SK" sz="3100" dirty="0" smtClean="0">
                <a:latin typeface="+mn-lt"/>
              </a:rPr>
            </a:br>
            <a:r>
              <a:rPr lang="sk-SK" sz="3100" dirty="0" smtClean="0">
                <a:latin typeface="+mn-lt"/>
              </a:rPr>
              <a:t>Dohľad nad dodržiavaním demokratických princípov  vykonávajú aj médiá </a:t>
            </a:r>
            <a:br>
              <a:rPr lang="sk-SK" sz="3100" dirty="0" smtClean="0">
                <a:latin typeface="+mn-lt"/>
              </a:rPr>
            </a:br>
            <a:r>
              <a:rPr lang="sk-SK" dirty="0" smtClean="0"/>
              <a:t/>
            </a:r>
            <a:br>
              <a:rPr lang="sk-SK" dirty="0" smtClean="0"/>
            </a:b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type="body" idx="1"/>
          </p:nvPr>
        </p:nvSpPr>
        <p:spPr>
          <a:xfrm>
            <a:off x="570593" y="3558949"/>
            <a:ext cx="10515600" cy="1500187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sk-SK" dirty="0" smtClean="0">
                <a:solidFill>
                  <a:schemeClr val="tx1"/>
                </a:solidFill>
              </a:rPr>
              <a:t>Úloha: Zhodnoťte možnosť obmedzenia demokracie s cieľom ochrániť štát a jeho občanov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5762368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 smtClean="0"/>
              <a:t>Opakom demokracie sú nedemokratické, totalitné, despotické systémy – diktatúry</a:t>
            </a:r>
          </a:p>
          <a:p>
            <a:pPr marL="0" indent="0">
              <a:buNone/>
            </a:pPr>
            <a:r>
              <a:rPr lang="sk-SK" b="1" dirty="0" smtClean="0"/>
              <a:t>Charakteristika</a:t>
            </a:r>
            <a:r>
              <a:rPr lang="sk-SK" dirty="0" smtClean="0"/>
              <a:t>:</a:t>
            </a:r>
          </a:p>
          <a:p>
            <a:r>
              <a:rPr lang="sk-SK" dirty="0" smtClean="0"/>
              <a:t>Jedna vládnuca skupina s monopolom na moc</a:t>
            </a:r>
          </a:p>
          <a:p>
            <a:r>
              <a:rPr lang="sk-SK" dirty="0" smtClean="0"/>
              <a:t>určujúca oficiálna ideológia</a:t>
            </a:r>
          </a:p>
          <a:p>
            <a:r>
              <a:rPr lang="sk-SK" dirty="0" smtClean="0"/>
              <a:t>jediná dominantná politická strana</a:t>
            </a:r>
          </a:p>
          <a:p>
            <a:r>
              <a:rPr lang="sk-SK" dirty="0" smtClean="0"/>
              <a:t>prevaha mimoprávnych metód riadenia založená na represiách, potláčaní, kontrole</a:t>
            </a:r>
          </a:p>
          <a:p>
            <a:r>
              <a:rPr lang="sk-SK" dirty="0" smtClean="0"/>
              <a:t>Nie sú garantované ľudské práva a slobody</a:t>
            </a:r>
          </a:p>
          <a:p>
            <a:r>
              <a:rPr lang="sk-SK" dirty="0" smtClean="0"/>
              <a:t>Zásahy do spoločenského aj súkromného života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3954051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>
            <a:normAutofit lnSpcReduction="10000"/>
          </a:bodyPr>
          <a:lstStyle/>
          <a:p>
            <a:r>
              <a:rPr lang="sk-SK" dirty="0" smtClean="0"/>
              <a:t>Paradoxy demokracie: </a:t>
            </a:r>
          </a:p>
          <a:p>
            <a:r>
              <a:rPr lang="sk-SK" dirty="0" smtClean="0"/>
              <a:t>1. „ Nakoniec vám budú vládnuť tí najneschopnejší z vás. To je trestom za neochotu podieľať sa na politike“ ( Platón)</a:t>
            </a:r>
          </a:p>
          <a:p>
            <a:r>
              <a:rPr lang="sk-SK" dirty="0" smtClean="0"/>
              <a:t>2. „ Ak sa demokracia definuje ako (absolútna) suverenita ľudu, skĺzneme do paradoxu: ak ľud povie, že suverenita musí byť zverená tyranovi, demokrat musí akceptovať toto suverénne rozhodnutie.“</a:t>
            </a:r>
          </a:p>
          <a:p>
            <a:pPr marL="0" indent="0">
              <a:buNone/>
            </a:pPr>
            <a:r>
              <a:rPr lang="sk-SK" dirty="0" smtClean="0"/>
              <a:t>(</a:t>
            </a:r>
            <a:r>
              <a:rPr lang="sk-SK" dirty="0" err="1" smtClean="0"/>
              <a:t>Alayn</a:t>
            </a:r>
            <a:r>
              <a:rPr lang="sk-SK" dirty="0" smtClean="0"/>
              <a:t> </a:t>
            </a:r>
            <a:r>
              <a:rPr lang="sk-SK" dirty="0" err="1" smtClean="0"/>
              <a:t>Boyer</a:t>
            </a:r>
            <a:r>
              <a:rPr lang="sk-SK" dirty="0" smtClean="0"/>
              <a:t>: </a:t>
            </a:r>
            <a:r>
              <a:rPr lang="sk-SK" dirty="0" err="1" smtClean="0"/>
              <a:t>Liberalizmis</a:t>
            </a:r>
            <a:r>
              <a:rPr lang="sk-SK" dirty="0" smtClean="0"/>
              <a:t>, demokracia a racionalita)</a:t>
            </a:r>
          </a:p>
          <a:p>
            <a:r>
              <a:rPr lang="sk-SK" dirty="0" smtClean="0"/>
              <a:t>Zamyslite sa nad oboma výrokmi a napíšte, aké dôsledky vyplývajú z výroku 1. a nájdite príklad v dejinách kedy, za akých okolností nastala situácia opísaná v 2. výroku.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9901868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33697" y="378189"/>
            <a:ext cx="10515600" cy="510086"/>
          </a:xfrm>
        </p:spPr>
        <p:txBody>
          <a:bodyPr>
            <a:normAutofit fontScale="90000"/>
          </a:bodyPr>
          <a:lstStyle/>
          <a:p>
            <a:r>
              <a:rPr lang="sk-SK" sz="3600" b="1" dirty="0" smtClean="0"/>
              <a:t>Formy demokracie:</a:t>
            </a:r>
            <a:br>
              <a:rPr lang="sk-SK" sz="3600" b="1" dirty="0" smtClean="0"/>
            </a:br>
            <a:r>
              <a:rPr lang="sk-SK" sz="3600" b="1" i="1" dirty="0" smtClean="0">
                <a:solidFill>
                  <a:srgbClr val="FF0000"/>
                </a:solidFill>
              </a:rPr>
              <a:t>Priama demokracia</a:t>
            </a:r>
            <a:endParaRPr lang="sk-SK" sz="3600" b="1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838200" y="1071154"/>
            <a:ext cx="10515600" cy="5105809"/>
          </a:xfrm>
        </p:spPr>
        <p:txBody>
          <a:bodyPr>
            <a:normAutofit/>
          </a:bodyPr>
          <a:lstStyle/>
          <a:p>
            <a:r>
              <a:rPr lang="sk-SK" dirty="0" smtClean="0"/>
              <a:t>občania bezprostredne rozhodujú o veciach verejných (uplatňovala sa v mestských gréckych štátoch ), </a:t>
            </a:r>
          </a:p>
          <a:p>
            <a:pPr marL="0" indent="0">
              <a:buNone/>
            </a:pPr>
            <a:r>
              <a:rPr lang="sk-SK" dirty="0" smtClean="0"/>
              <a:t>V súčasnosti len pozostatky v podobe:</a:t>
            </a:r>
          </a:p>
          <a:p>
            <a:pPr marL="0" indent="0">
              <a:buNone/>
            </a:pPr>
            <a:r>
              <a:rPr lang="sk-SK" b="1" dirty="0">
                <a:solidFill>
                  <a:srgbClr val="FF0000"/>
                </a:solidFill>
              </a:rPr>
              <a:t>r</a:t>
            </a:r>
            <a:r>
              <a:rPr lang="sk-SK" b="1" dirty="0" smtClean="0">
                <a:solidFill>
                  <a:srgbClr val="FF0000"/>
                </a:solidFill>
              </a:rPr>
              <a:t>eferendum - </a:t>
            </a:r>
            <a:r>
              <a:rPr lang="sk-SK" dirty="0"/>
              <a:t>je </a:t>
            </a:r>
            <a:r>
              <a:rPr lang="sk-SK" dirty="0" smtClean="0"/>
              <a:t>hlasovanie občanov o </a:t>
            </a:r>
            <a:r>
              <a:rPr lang="sk-SK" dirty="0"/>
              <a:t>prijatí alebo zamietnutí </a:t>
            </a:r>
            <a:r>
              <a:rPr lang="sk-SK" dirty="0" smtClean="0"/>
              <a:t>zákonov o závažných politických otázkach, o ratifikácii medzinárodných zmlúv. </a:t>
            </a:r>
            <a:r>
              <a:rPr lang="sk-SK" dirty="0"/>
              <a:t>Referendum na Slovensku </a:t>
            </a:r>
            <a:r>
              <a:rPr lang="sk-SK" b="1" dirty="0"/>
              <a:t>vyhlasuje prezident </a:t>
            </a:r>
            <a:r>
              <a:rPr lang="sk-SK" dirty="0"/>
              <a:t>na základe petície aspoň 350 000 občanov alebo na základe uznesenia NR </a:t>
            </a:r>
            <a:r>
              <a:rPr lang="sk-SK" dirty="0" smtClean="0"/>
              <a:t>SR, </a:t>
            </a:r>
          </a:p>
          <a:p>
            <a:pPr marL="0" indent="0">
              <a:buNone/>
            </a:pPr>
            <a:r>
              <a:rPr lang="sk-SK" b="1" dirty="0" smtClean="0"/>
              <a:t>do </a:t>
            </a:r>
            <a:r>
              <a:rPr lang="sk-SK" b="1" dirty="0"/>
              <a:t>30 dní </a:t>
            </a:r>
            <a:r>
              <a:rPr lang="sk-SK" dirty="0"/>
              <a:t>od petície, resp. uznesenia NR SR. </a:t>
            </a:r>
            <a:endParaRPr lang="sk-SK" dirty="0" smtClean="0"/>
          </a:p>
          <a:p>
            <a:pPr marL="0" indent="0">
              <a:buNone/>
            </a:pPr>
            <a:r>
              <a:rPr lang="sk-SK" dirty="0" smtClean="0"/>
              <a:t>Referendum </a:t>
            </a:r>
            <a:r>
              <a:rPr lang="sk-SK" b="1" dirty="0"/>
              <a:t>sa vykoná do 90 dní od jeho vyhlásenia</a:t>
            </a:r>
            <a:r>
              <a:rPr lang="sk-SK" dirty="0" smtClean="0"/>
              <a:t>.</a:t>
            </a:r>
            <a:endParaRPr lang="sk-SK" baseline="30000" dirty="0"/>
          </a:p>
          <a:p>
            <a:r>
              <a:rPr lang="sk-SK" dirty="0"/>
              <a:t>Predmetom referenda </a:t>
            </a:r>
            <a:r>
              <a:rPr lang="sk-SK" u="sng" dirty="0"/>
              <a:t>nemôžu</a:t>
            </a:r>
            <a:r>
              <a:rPr lang="sk-SK" dirty="0"/>
              <a:t> </a:t>
            </a:r>
            <a:r>
              <a:rPr lang="sk-SK" dirty="0" smtClean="0"/>
              <a:t>byť  </a:t>
            </a:r>
            <a:r>
              <a:rPr lang="sk-SK" b="1" dirty="0" smtClean="0"/>
              <a:t>základné ľudské </a:t>
            </a:r>
            <a:r>
              <a:rPr lang="sk-SK" b="1" dirty="0"/>
              <a:t>práva a </a:t>
            </a:r>
            <a:r>
              <a:rPr lang="sk-SK" b="1" dirty="0" smtClean="0"/>
              <a:t>slobody dane, odvody  a štátny rozpočet.</a:t>
            </a:r>
            <a:endParaRPr lang="sk-SK" b="1" dirty="0"/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0830762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k-SK" b="1" dirty="0" smtClean="0">
                <a:solidFill>
                  <a:srgbClr val="C00000"/>
                </a:solidFill>
              </a:rPr>
              <a:t>plebiscit- </a:t>
            </a:r>
            <a:r>
              <a:rPr lang="sk-SK" dirty="0" smtClean="0"/>
              <a:t>rozhodnutie ľudu – hlasovanie o akejkoľvek otázke,</a:t>
            </a:r>
          </a:p>
          <a:p>
            <a:pPr marL="0" indent="0">
              <a:buNone/>
            </a:pPr>
            <a:r>
              <a:rPr lang="sk-SK" dirty="0" smtClean="0"/>
              <a:t>jednou z foriem je </a:t>
            </a:r>
            <a:r>
              <a:rPr lang="sk-SK" dirty="0" smtClean="0">
                <a:solidFill>
                  <a:srgbClr val="FF0000"/>
                </a:solidFill>
              </a:rPr>
              <a:t>územný plebiscit </a:t>
            </a:r>
            <a:r>
              <a:rPr lang="sk-SK" dirty="0" smtClean="0"/>
              <a:t>– rozhodnutie obyvateľstva o územnej celistvosti štátu alebo odčlenení niektorej časti.</a:t>
            </a:r>
          </a:p>
          <a:p>
            <a:pPr marL="0" indent="0">
              <a:buNone/>
            </a:pPr>
            <a:r>
              <a:rPr lang="sk-SK" b="1" dirty="0" smtClean="0">
                <a:solidFill>
                  <a:srgbClr val="C00000"/>
                </a:solidFill>
              </a:rPr>
              <a:t>iniciatíva- </a:t>
            </a:r>
            <a:r>
              <a:rPr lang="sk-SK" dirty="0" smtClean="0"/>
              <a:t>súvisí s právom občanov iniciovať zákony cez petíciu</a:t>
            </a:r>
          </a:p>
          <a:p>
            <a:pPr marL="0" indent="0">
              <a:buNone/>
            </a:pPr>
            <a:r>
              <a:rPr lang="sk-SK" b="1" dirty="0">
                <a:solidFill>
                  <a:srgbClr val="C00000"/>
                </a:solidFill>
              </a:rPr>
              <a:t>o</a:t>
            </a:r>
            <a:r>
              <a:rPr lang="sk-SK" b="1" dirty="0" smtClean="0">
                <a:solidFill>
                  <a:srgbClr val="C00000"/>
                </a:solidFill>
              </a:rPr>
              <a:t>dvolanie- </a:t>
            </a:r>
            <a:r>
              <a:rPr lang="sk-SK" dirty="0" smtClean="0"/>
              <a:t>volených zástupcov na rôznych úrovniach, realizuje sa cez petíciu</a:t>
            </a:r>
            <a:endParaRPr lang="sk-SK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6769641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</TotalTime>
  <Words>684</Words>
  <Application>Microsoft Office PowerPoint</Application>
  <PresentationFormat>Širokouhlá</PresentationFormat>
  <Paragraphs>64</Paragraphs>
  <Slides>13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Motív balíka Office</vt:lpstr>
      <vt:lpstr>Demokracia</vt:lpstr>
      <vt:lpstr>Prezentácia programu PowerPoint</vt:lpstr>
      <vt:lpstr>Základné črty: </vt:lpstr>
      <vt:lpstr>Prezentácia programu PowerPoint</vt:lpstr>
      <vt:lpstr>                                        Demokratické princípy sú zahrnuté v ústavách štátov  Dohľad nad dodržiavaním demokratických princípov  vykonávajú aj médiá   </vt:lpstr>
      <vt:lpstr>Prezentácia programu PowerPoint</vt:lpstr>
      <vt:lpstr>Prezentácia programu PowerPoint</vt:lpstr>
      <vt:lpstr>Formy demokracie: Priama demokracia</vt:lpstr>
      <vt:lpstr>Prezentácia programu PowerPoint</vt:lpstr>
      <vt:lpstr>Prezentácia programu PowerPoint</vt:lpstr>
      <vt:lpstr>Nepriama demokracia</vt:lpstr>
      <vt:lpstr>Znaky nepriamej demokracie: </vt:lpstr>
      <vt:lpstr>Prezentácia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Demokracia</dc:title>
  <dc:creator>ssus</dc:creator>
  <cp:lastModifiedBy>ssus</cp:lastModifiedBy>
  <cp:revision>21</cp:revision>
  <dcterms:created xsi:type="dcterms:W3CDTF">2020-05-19T10:33:41Z</dcterms:created>
  <dcterms:modified xsi:type="dcterms:W3CDTF">2020-05-19T14:32:12Z</dcterms:modified>
</cp:coreProperties>
</file>