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sldIdLst>
    <p:sldId id="256" r:id="rId2"/>
    <p:sldId id="265" r:id="rId3"/>
    <p:sldId id="257" r:id="rId4"/>
    <p:sldId id="290" r:id="rId5"/>
    <p:sldId id="280" r:id="rId6"/>
    <p:sldId id="281" r:id="rId7"/>
    <p:sldId id="282" r:id="rId8"/>
    <p:sldId id="283" r:id="rId9"/>
    <p:sldId id="285" r:id="rId10"/>
    <p:sldId id="286" r:id="rId11"/>
    <p:sldId id="287" r:id="rId12"/>
    <p:sldId id="284" r:id="rId13"/>
    <p:sldId id="288" r:id="rId14"/>
    <p:sldId id="289" r:id="rId15"/>
    <p:sldId id="25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74E44C-B367-4724-AF99-4C01396A53F5}" v="316" dt="2020-11-10T08:00:55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podreczniki.pl/" TargetMode="External"/><Relationship Id="rId2" Type="http://schemas.openxmlformats.org/officeDocument/2006/relationships/hyperlink" Target="https://pl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udium.org.uk/" TargetMode="External"/><Relationship Id="rId5" Type="http://schemas.openxmlformats.org/officeDocument/2006/relationships/hyperlink" Target="https://www.szukajwarchiwach.gov.pl/" TargetMode="External"/><Relationship Id="rId4" Type="http://schemas.openxmlformats.org/officeDocument/2006/relationships/hyperlink" Target="https://nac.gov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471EAB-BB72-4D86-BB6C-423F5EF64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2733709"/>
            <a:ext cx="8405356" cy="1373070"/>
          </a:xfrm>
        </p:spPr>
        <p:txBody>
          <a:bodyPr/>
          <a:lstStyle/>
          <a:p>
            <a:r>
              <a:rPr lang="pl-PL" sz="6000" dirty="0"/>
              <a:t>Tadeusz Pełczyński</a:t>
            </a:r>
            <a:br>
              <a:rPr lang="pl-PL" sz="6000" dirty="0"/>
            </a:br>
            <a:r>
              <a:rPr lang="pl-PL" sz="2000" dirty="0"/>
              <a:t>Nieznany przywódca AK</a:t>
            </a:r>
            <a:endParaRPr lang="pl-PL" sz="6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C9961AE-27A4-4796-A74A-AEDB106A9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7722" y="5127464"/>
            <a:ext cx="8144134" cy="1117687"/>
          </a:xfrm>
        </p:spPr>
        <p:txBody>
          <a:bodyPr>
            <a:normAutofit/>
          </a:bodyPr>
          <a:lstStyle/>
          <a:p>
            <a:r>
              <a:rPr lang="pl-PL" sz="3200" dirty="0"/>
              <a:t>Mateusz Napiórkowski 8B</a:t>
            </a:r>
          </a:p>
        </p:txBody>
      </p:sp>
    </p:spTree>
    <p:extLst>
      <p:ext uri="{BB962C8B-B14F-4D97-AF65-F5344CB8AC3E}">
        <p14:creationId xmlns:p14="http://schemas.microsoft.com/office/powerpoint/2010/main" val="1126604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FE4479-0450-4519-9AEE-5277AD2F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Powstanie Warszawskie (1944)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4DF2D2-B172-4BD5-A372-5AB23C517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6386303" cy="4340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W czasie powstania warszawskiego został ciężko ranny podczas bombardowania gmachu PKO na ul. Świętokrzyskiej (4 września 1944), przez co przestał pełnić funkcję szefa sztabu KG AK.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Po upadku powstania trafił do niemieckiego obozu w </a:t>
            </a:r>
            <a:r>
              <a:rPr lang="pl-PL" dirty="0" err="1"/>
              <a:t>Langwasser</a:t>
            </a:r>
            <a:r>
              <a:rPr lang="pl-PL" dirty="0"/>
              <a:t>, a następnie w </a:t>
            </a:r>
            <a:r>
              <a:rPr lang="pl-PL" dirty="0" err="1"/>
              <a:t>Colditz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9220" name="Picture 4" descr="Ilustracja">
            <a:extLst>
              <a:ext uri="{FF2B5EF4-FFF2-40B4-BE49-F238E27FC236}">
                <a16:creationId xmlns:a16="http://schemas.microsoft.com/office/drawing/2014/main" id="{D957C3B8-6F77-48FE-819B-81E8A3FFB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625" y="3167055"/>
            <a:ext cx="2424246" cy="359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CAD5B31E-E7FE-42F7-B62B-C58E0B2AE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666" y="4213602"/>
            <a:ext cx="1904334" cy="264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99E7797-5AE1-4B02-8363-2A671155E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794" y="2037334"/>
            <a:ext cx="2726067" cy="2259443"/>
          </a:xfrm>
          <a:prstGeom prst="rect">
            <a:avLst/>
          </a:prstGeom>
        </p:spPr>
      </p:pic>
      <p:pic>
        <p:nvPicPr>
          <p:cNvPr id="9" name="Picture 2" descr="Kotwica">
            <a:extLst>
              <a:ext uri="{FF2B5EF4-FFF2-40B4-BE49-F238E27FC236}">
                <a16:creationId xmlns:a16="http://schemas.microsoft.com/office/drawing/2014/main" id="{0886E26A-17DD-4A7C-857F-18562B96F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841" y="956396"/>
            <a:ext cx="2208763" cy="138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30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FE4479-0450-4519-9AEE-5277AD2F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Emigracja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4DF2D2-B172-4BD5-A372-5AB23C517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6386303" cy="4340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Po wyzwoleniu obozu przez aliantów w 1945 trafił do Londynu i został wyznaczony na stanowisko szefa Gabinetu Naczelnego Wodza.</a:t>
            </a:r>
          </a:p>
          <a:p>
            <a:pPr marL="0" indent="0" algn="just">
              <a:buNone/>
            </a:pPr>
            <a:r>
              <a:rPr lang="pl-PL" dirty="0"/>
              <a:t>Na emigracji działał od grudnia 1945 jako przewodniczący Komisji Historycznej AK przy Sztabie Głównym w Londynie (do 1947).</a:t>
            </a:r>
          </a:p>
          <a:p>
            <a:pPr marL="0" indent="0" algn="just">
              <a:buNone/>
            </a:pPr>
            <a:r>
              <a:rPr lang="pl-PL" dirty="0"/>
              <a:t>Aktywny działacz organizacji kombatanckich związanych z AK – współzałożyciel, a w latach 1956–1969 przewodniczący Rady Studium Polski Podziemnej.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11266" name="Picture 2" descr="Studium Polski Podziemnej w Londynie - logo">
            <a:extLst>
              <a:ext uri="{FF2B5EF4-FFF2-40B4-BE49-F238E27FC236}">
                <a16:creationId xmlns:a16="http://schemas.microsoft.com/office/drawing/2014/main" id="{89327C37-895C-4E38-9146-AAED17270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870" y="2064469"/>
            <a:ext cx="3810442" cy="19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4891C0BD-F565-4225-AF8B-1E2610F2E844}"/>
              </a:ext>
            </a:extLst>
          </p:cNvPr>
          <p:cNvSpPr txBox="1"/>
          <p:nvPr/>
        </p:nvSpPr>
        <p:spPr>
          <a:xfrm>
            <a:off x="7914868" y="3969690"/>
            <a:ext cx="38104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0" i="0" dirty="0">
                <a:solidFill>
                  <a:srgbClr val="ACACAC"/>
                </a:solidFill>
                <a:effectLst/>
                <a:latin typeface="Verdana" panose="020B0604030504040204" pitchFamily="34" charset="0"/>
              </a:rPr>
              <a:t>Studium Polski Podziemnej w Londynie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083206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FE4479-0450-4519-9AEE-5277AD2F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Odznaczenia</a:t>
            </a:r>
          </a:p>
        </p:txBody>
      </p:sp>
      <p:pic>
        <p:nvPicPr>
          <p:cNvPr id="6168" name="Picture 24" descr="Awers">
            <a:extLst>
              <a:ext uri="{FF2B5EF4-FFF2-40B4-BE49-F238E27FC236}">
                <a16:creationId xmlns:a16="http://schemas.microsoft.com/office/drawing/2014/main" id="{67F88A5D-4DA9-42CB-89F8-99E95D62E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1" y="3662590"/>
            <a:ext cx="1862508" cy="158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>
            <a:extLst>
              <a:ext uri="{FF2B5EF4-FFF2-40B4-BE49-F238E27FC236}">
                <a16:creationId xmlns:a16="http://schemas.microsoft.com/office/drawing/2014/main" id="{7FF4047B-6E48-45A0-87AD-7F5089ACF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9031" y="2183528"/>
            <a:ext cx="611378" cy="135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7A44D99-12DA-4DDA-B37A-77EAE4013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68" y="2186392"/>
            <a:ext cx="541098" cy="1252365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79F2A02D-F693-422A-9109-1E5B698CA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2969" y="2173520"/>
            <a:ext cx="544823" cy="1278107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12CCA7F7-F969-4E61-B256-D4A0F2085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483" y="2173520"/>
            <a:ext cx="544823" cy="1278107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3C9B742D-2569-4362-9BA3-7FCDB03696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380" y="3662590"/>
            <a:ext cx="754445" cy="1127858"/>
          </a:xfrm>
          <a:prstGeom prst="rect">
            <a:avLst/>
          </a:prstGeom>
        </p:spPr>
      </p:pic>
      <p:pic>
        <p:nvPicPr>
          <p:cNvPr id="6174" name="Picture 30" descr="Awers">
            <a:extLst>
              <a:ext uri="{FF2B5EF4-FFF2-40B4-BE49-F238E27FC236}">
                <a16:creationId xmlns:a16="http://schemas.microsoft.com/office/drawing/2014/main" id="{E0FD6832-E5FD-49BF-A102-F5E9C5C49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280" y="4877957"/>
            <a:ext cx="1243228" cy="15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6" name="Picture 32" descr="Awers">
            <a:extLst>
              <a:ext uri="{FF2B5EF4-FFF2-40B4-BE49-F238E27FC236}">
                <a16:creationId xmlns:a16="http://schemas.microsoft.com/office/drawing/2014/main" id="{705E3207-6BFC-40B6-92D5-79B9C8FB2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23957" y="2286959"/>
            <a:ext cx="1115479" cy="188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8" name="Picture 34" descr="Awers">
            <a:extLst>
              <a:ext uri="{FF2B5EF4-FFF2-40B4-BE49-F238E27FC236}">
                <a16:creationId xmlns:a16="http://schemas.microsoft.com/office/drawing/2014/main" id="{4C08D1DC-0048-4B30-975E-74DBA76E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543" y="2286958"/>
            <a:ext cx="980016" cy="188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0" name="Picture 36">
            <a:extLst>
              <a:ext uri="{FF2B5EF4-FFF2-40B4-BE49-F238E27FC236}">
                <a16:creationId xmlns:a16="http://schemas.microsoft.com/office/drawing/2014/main" id="{8ABFA0C0-7644-430E-B5BE-2CFF01FFF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796" y="2256650"/>
            <a:ext cx="1394548" cy="189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2" name="Picture 38">
            <a:extLst>
              <a:ext uri="{FF2B5EF4-FFF2-40B4-BE49-F238E27FC236}">
                <a16:creationId xmlns:a16="http://schemas.microsoft.com/office/drawing/2014/main" id="{C26473D6-21B1-468E-A912-3080F4B24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993" y="4327879"/>
            <a:ext cx="1238964" cy="171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4" name="Picture 40" descr="Awers">
            <a:extLst>
              <a:ext uri="{FF2B5EF4-FFF2-40B4-BE49-F238E27FC236}">
                <a16:creationId xmlns:a16="http://schemas.microsoft.com/office/drawing/2014/main" id="{F571E8F2-0C9D-4851-B80E-487728076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956" y="4327879"/>
            <a:ext cx="1107252" cy="172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6" name="Picture 42" descr="Zobacz obraz źródłowy">
            <a:extLst>
              <a:ext uri="{FF2B5EF4-FFF2-40B4-BE49-F238E27FC236}">
                <a16:creationId xmlns:a16="http://schemas.microsoft.com/office/drawing/2014/main" id="{5ECF3599-A751-4284-99A3-95F98B91D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20" y="2421531"/>
            <a:ext cx="29718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A29FEA87-B80C-40ED-A6DA-9E6ED08A4B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1618" y="2186391"/>
            <a:ext cx="483714" cy="1278107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4A8CD0EF-20E8-4C49-B85E-523E5284E5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80280" y="2149083"/>
            <a:ext cx="640843" cy="1315415"/>
          </a:xfrm>
          <a:prstGeom prst="rect">
            <a:avLst/>
          </a:prstGeom>
        </p:spPr>
      </p:pic>
      <p:pic>
        <p:nvPicPr>
          <p:cNvPr id="6188" name="Picture 44" descr="Awers">
            <a:extLst>
              <a:ext uri="{FF2B5EF4-FFF2-40B4-BE49-F238E27FC236}">
                <a16:creationId xmlns:a16="http://schemas.microsoft.com/office/drawing/2014/main" id="{3C654D0B-7415-42F1-871B-5E2A05ACB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284" y="4327879"/>
            <a:ext cx="1169756" cy="163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129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FE4479-0450-4519-9AEE-5277AD2F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Kariera wojskowa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4DF2D2-B172-4BD5-A372-5AB23C517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8444824" cy="4340152"/>
          </a:xfrm>
        </p:spPr>
        <p:txBody>
          <a:bodyPr>
            <a:normAutofit/>
          </a:bodyPr>
          <a:lstStyle/>
          <a:p>
            <a:pPr algn="just"/>
            <a:r>
              <a:rPr lang="pl-PL" sz="1600" dirty="0"/>
              <a:t>1915 - chorąży</a:t>
            </a:r>
          </a:p>
          <a:p>
            <a:pPr algn="just"/>
            <a:r>
              <a:rPr lang="pl-PL" sz="1600" dirty="0"/>
              <a:t>1916 - podporucznik </a:t>
            </a:r>
          </a:p>
          <a:p>
            <a:pPr algn="just"/>
            <a:r>
              <a:rPr lang="pl-PL" sz="1600" dirty="0"/>
              <a:t>1918 - porucznik</a:t>
            </a:r>
          </a:p>
          <a:p>
            <a:pPr algn="just"/>
            <a:r>
              <a:rPr lang="pl-PL" sz="1600" dirty="0"/>
              <a:t>1920 - kapitan</a:t>
            </a:r>
          </a:p>
          <a:p>
            <a:pPr algn="just"/>
            <a:r>
              <a:rPr lang="pl-PL" sz="1600" dirty="0"/>
              <a:t>1920 – major</a:t>
            </a:r>
          </a:p>
          <a:p>
            <a:pPr algn="just"/>
            <a:r>
              <a:rPr lang="pl-PL" sz="1600" dirty="0"/>
              <a:t>1927 - podpułkownik</a:t>
            </a:r>
          </a:p>
          <a:p>
            <a:pPr algn="just"/>
            <a:r>
              <a:rPr lang="pl-PL" sz="1600" dirty="0"/>
              <a:t>1934 – pułkownik</a:t>
            </a:r>
          </a:p>
          <a:p>
            <a:pPr algn="just"/>
            <a:r>
              <a:rPr lang="pl-PL" sz="1600" dirty="0"/>
              <a:t>1943 - generał brygady</a:t>
            </a: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6146" name="Picture 2" descr="naramiennik">
            <a:extLst>
              <a:ext uri="{FF2B5EF4-FFF2-40B4-BE49-F238E27FC236}">
                <a16:creationId xmlns:a16="http://schemas.microsoft.com/office/drawing/2014/main" id="{E5417BBB-79DA-449A-B5B6-D18281187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80" y="2636520"/>
            <a:ext cx="677246" cy="30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aramiennik">
            <a:extLst>
              <a:ext uri="{FF2B5EF4-FFF2-40B4-BE49-F238E27FC236}">
                <a16:creationId xmlns:a16="http://schemas.microsoft.com/office/drawing/2014/main" id="{EA1F4C8D-87D4-4152-842C-22C3AC04F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80" y="4777890"/>
            <a:ext cx="677246" cy="30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aramiennik">
            <a:extLst>
              <a:ext uri="{FF2B5EF4-FFF2-40B4-BE49-F238E27FC236}">
                <a16:creationId xmlns:a16="http://schemas.microsoft.com/office/drawing/2014/main" id="{26851D50-97CE-4493-A523-38B228121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199704" y="4410394"/>
            <a:ext cx="680322" cy="30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aramiennik">
            <a:extLst>
              <a:ext uri="{FF2B5EF4-FFF2-40B4-BE49-F238E27FC236}">
                <a16:creationId xmlns:a16="http://schemas.microsoft.com/office/drawing/2014/main" id="{C6156AE5-4DE1-4E91-B960-4CA66D8E5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704" y="4034119"/>
            <a:ext cx="680217" cy="30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naramiennik">
            <a:extLst>
              <a:ext uri="{FF2B5EF4-FFF2-40B4-BE49-F238E27FC236}">
                <a16:creationId xmlns:a16="http://schemas.microsoft.com/office/drawing/2014/main" id="{68143D49-164B-4466-B934-DE56C20D4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704" y="3670123"/>
            <a:ext cx="680217" cy="30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naramiennik">
            <a:extLst>
              <a:ext uri="{FF2B5EF4-FFF2-40B4-BE49-F238E27FC236}">
                <a16:creationId xmlns:a16="http://schemas.microsoft.com/office/drawing/2014/main" id="{FC2F251B-B853-43E9-A3A3-55364D0A2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704" y="3320383"/>
            <a:ext cx="680217" cy="30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naramiennik">
            <a:extLst>
              <a:ext uri="{FF2B5EF4-FFF2-40B4-BE49-F238E27FC236}">
                <a16:creationId xmlns:a16="http://schemas.microsoft.com/office/drawing/2014/main" id="{0F1B5F46-8786-4D0C-AABE-7882E329A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704" y="2984634"/>
            <a:ext cx="680217" cy="30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naramiennik">
            <a:extLst>
              <a:ext uri="{FF2B5EF4-FFF2-40B4-BE49-F238E27FC236}">
                <a16:creationId xmlns:a16="http://schemas.microsoft.com/office/drawing/2014/main" id="{E8BEEE2C-901D-4999-94AD-9AC0E95DB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199704" y="2267481"/>
            <a:ext cx="677246" cy="30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Ilustracja">
            <a:extLst>
              <a:ext uri="{FF2B5EF4-FFF2-40B4-BE49-F238E27FC236}">
                <a16:creationId xmlns:a16="http://schemas.microsoft.com/office/drawing/2014/main" id="{DC302A22-5185-4B9E-8A82-8F8831AC5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410" y="2090901"/>
            <a:ext cx="2046056" cy="239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>
            <a:extLst>
              <a:ext uri="{FF2B5EF4-FFF2-40B4-BE49-F238E27FC236}">
                <a16:creationId xmlns:a16="http://schemas.microsoft.com/office/drawing/2014/main" id="{0F99A6A8-40AE-4F50-A42D-07F34123A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41" y="3514725"/>
            <a:ext cx="51435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910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FE4479-0450-4519-9AEE-5277AD2F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Patron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4DF2D2-B172-4BD5-A372-5AB23C517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099776" cy="13562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dirty="0"/>
              <a:t>Od 3 października 2011 r. Ośrodek szkolenia Agencji Wywiadu w Kiejkutach Starych nosi imię Tadeusza Pełczyńskiego.</a:t>
            </a:r>
          </a:p>
          <a:p>
            <a:pPr marL="0" indent="0" algn="just">
              <a:buNone/>
            </a:pPr>
            <a:r>
              <a:rPr lang="pl-PL" dirty="0"/>
              <a:t>Jedna z ulic na warszawskim Bemowie też nosi imię Generała.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3515A24-1EE4-466F-902C-BFE358414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097" y="0"/>
            <a:ext cx="5411904" cy="6858000"/>
          </a:xfrm>
          <a:prstGeom prst="rect">
            <a:avLst/>
          </a:prstGeom>
        </p:spPr>
      </p:pic>
      <p:pic>
        <p:nvPicPr>
          <p:cNvPr id="13314" name="Picture 2" descr="Logo">
            <a:extLst>
              <a:ext uri="{FF2B5EF4-FFF2-40B4-BE49-F238E27FC236}">
                <a16:creationId xmlns:a16="http://schemas.microsoft.com/office/drawing/2014/main" id="{EECD9014-1FC7-4CC3-B5FD-D9DC0C71E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638" y="21560"/>
            <a:ext cx="1463335" cy="146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1F21F14-D8E9-41E4-BD41-B79115037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37874"/>
            <a:ext cx="5167480" cy="324499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010CA86A-B559-448C-86D7-1B0D0B010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5070" y="3637874"/>
            <a:ext cx="2472410" cy="9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41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6E1AA4-EAC5-4188-A2FC-9D74242E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informacji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AC9005-DD56-41BE-8601-D9C8A9898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hlinkClick r:id="rId2"/>
              </a:rPr>
              <a:t>https://pl.wikipedia.org</a:t>
            </a:r>
            <a:endParaRPr lang="pl-PL" dirty="0"/>
          </a:p>
          <a:p>
            <a:r>
              <a:rPr lang="pl-PL" dirty="0">
                <a:hlinkClick r:id="rId3"/>
              </a:rPr>
              <a:t>https://epodreczniki.pl</a:t>
            </a:r>
            <a:endParaRPr lang="pl-PL" dirty="0"/>
          </a:p>
          <a:p>
            <a:r>
              <a:rPr lang="pl-PL" dirty="0">
                <a:hlinkClick r:id="rId4"/>
              </a:rPr>
              <a:t>https://nac.gov.pl</a:t>
            </a:r>
            <a:endParaRPr lang="pl-PL" dirty="0"/>
          </a:p>
          <a:p>
            <a:r>
              <a:rPr lang="pl-PL" dirty="0">
                <a:hlinkClick r:id="rId5"/>
              </a:rPr>
              <a:t>https://www.szukajwarchiwach.gov.pl</a:t>
            </a:r>
            <a:endParaRPr lang="pl-PL" dirty="0"/>
          </a:p>
          <a:p>
            <a:r>
              <a:rPr lang="pl-PL" dirty="0">
                <a:hlinkClick r:id="rId6"/>
              </a:rPr>
              <a:t>https://studium.org.uk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184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252EB36-EB2C-4AFE-B09B-0DF8AC871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7CE68524-856D-453B-9349-8E8CBC8BF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9688E6-8880-4976-A59B-AB148C7C9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D0330D-F534-4131-9807-B71B9EF12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E6FED73-6B46-46AE-8292-BFC4C5C8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237907" cy="1080938"/>
          </a:xfrm>
        </p:spPr>
        <p:txBody>
          <a:bodyPr>
            <a:normAutofit fontScale="90000"/>
          </a:bodyPr>
          <a:lstStyle/>
          <a:p>
            <a:r>
              <a:rPr lang="pl-PL" sz="4400" dirty="0"/>
              <a:t>Nieznany Generał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B7ED37-7ABB-42DD-AB26-3F902826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7E90BF-E208-41F5-B6E4-4AD3E0D59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314" y="2309053"/>
            <a:ext cx="5624070" cy="43314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200" dirty="0"/>
              <a:t>Na mocy rozkazu dowódcy Armii Krajowej, gen. Tadeusza Komorowskiego „Bora” powstanie warszawskie rozpoczęło się 1 sierpnia 1944 r. o 17.00, tzw. godzinie „W”. Miało na celu wyzwolenie stolicy spod niemieckiej okupacji przed wkroczeniem do niej Armii Czerwonej. </a:t>
            </a:r>
          </a:p>
          <a:p>
            <a:pPr marL="0" indent="0" algn="just">
              <a:buNone/>
            </a:pPr>
            <a:r>
              <a:rPr lang="pl-PL" sz="2200" dirty="0"/>
              <a:t>O podjęciu walk w stolicy zadecydowano 21 lipca 1944 r. na spotkaniu generałów:</a:t>
            </a:r>
          </a:p>
          <a:p>
            <a:pPr algn="just"/>
            <a:r>
              <a:rPr lang="pl-PL" sz="2200" dirty="0"/>
              <a:t>Tadeusza Komorowskiego "Bora",</a:t>
            </a:r>
          </a:p>
          <a:p>
            <a:pPr algn="just"/>
            <a:r>
              <a:rPr lang="pl-PL" sz="2200" dirty="0"/>
              <a:t>Leopolda Okulickiego „Niedźwiadka”</a:t>
            </a:r>
          </a:p>
          <a:p>
            <a:pPr algn="just"/>
            <a:r>
              <a:rPr lang="pl-PL" sz="2200" dirty="0"/>
              <a:t>Tadeusza Pełczyńskiego „Grzegorza”.</a:t>
            </a:r>
          </a:p>
          <a:p>
            <a:pPr marL="0" indent="0" algn="just">
              <a:buNone/>
            </a:pPr>
            <a:endParaRPr lang="pl-PL" sz="2200" dirty="0"/>
          </a:p>
          <a:p>
            <a:pPr marL="0" indent="0" algn="just">
              <a:buNone/>
            </a:pPr>
            <a:r>
              <a:rPr lang="pl-PL" sz="2200" dirty="0"/>
              <a:t>O dwóch pierwszych generałach słyszał prawie każdy. Kim był trzeci z nich….?</a:t>
            </a:r>
          </a:p>
          <a:p>
            <a:pPr algn="just"/>
            <a:endParaRPr lang="en-US" sz="16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F83DDE9-9109-4F33-B9D6-83C81DA74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14" y="0"/>
            <a:ext cx="5917628" cy="420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1DC82CD-CE04-449C-84EC-70486C133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288" y="4246136"/>
            <a:ext cx="1897544" cy="246909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4305584-22AA-4FB1-9FA9-69D1928DD9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5809" y="4214208"/>
            <a:ext cx="1859441" cy="249195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2D42D063-B4BB-4038-B451-EFE06BD248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4231" y="4229449"/>
            <a:ext cx="1859441" cy="24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9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FE4479-0450-4519-9AEE-5277AD2F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 służbie Armii Krajowej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4DF2D2-B172-4BD5-A372-5AB23C517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8444824" cy="4340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Tadeusz Walenty Pełczyński ps. „Grzegorz”, „Adam”, „Wolf”, „Robak” (ur. 14 lutego 1892 w Warszawie, zm. 3 stycznia 1985 w Londynie), generał brygady Polskich Sił Zbrojnych,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szef Sztabu Komendy Głównej ZWZ </a:t>
            </a:r>
            <a:r>
              <a:rPr lang="pl-PL" sz="1600" dirty="0"/>
              <a:t>od lipca 1941 r. do lutego 1942 r.,</a:t>
            </a:r>
          </a:p>
          <a:p>
            <a:pPr algn="just"/>
            <a:r>
              <a:rPr lang="pl-PL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szef Sztabu Komendy Głównej Armii Krajowej </a:t>
            </a:r>
            <a:r>
              <a:rPr lang="pl-PL" sz="1600" dirty="0"/>
              <a:t>od lutego 1942 r. do września 1944 r.,</a:t>
            </a:r>
          </a:p>
          <a:p>
            <a:pPr algn="just"/>
            <a:r>
              <a:rPr lang="pl-PL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zastępca dowódcy Armii Krajowej</a:t>
            </a:r>
            <a:r>
              <a:rPr lang="pl-PL" sz="1600" dirty="0"/>
              <a:t> od września 1943 r. do października 1944 r.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2D1320B-ED0A-4F4A-ACEB-9D00BB880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907" y="1991095"/>
            <a:ext cx="2774623" cy="268630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FFA772D-3B41-4FDD-A967-60327ED5E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377" y="4671032"/>
            <a:ext cx="2774623" cy="218696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980F232-8798-4A9C-BE38-E1D3A3264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8861" y="613249"/>
            <a:ext cx="2574669" cy="136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23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FE4479-0450-4519-9AEE-5277AD2F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Młodość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4DF2D2-B172-4BD5-A372-5AB23C517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8444824" cy="43401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/>
              <a:t>Urodził się 14 lutego 1892 r. w Warszawie.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Był synem Ksawerego Pełczyńskiego, technika zatrudnionego w cukrowni Sanniki, i Marii z </a:t>
            </a:r>
            <a:r>
              <a:rPr lang="pl-PL" dirty="0" err="1"/>
              <a:t>Liczbińskich</a:t>
            </a:r>
            <a:r>
              <a:rPr lang="pl-PL" dirty="0"/>
              <a:t>, nauczycielki domowej oraz prawnukiem Michała Pełczyńskiego, generała Armii Królestwa Kongresowego.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Kiedy ukończył Gimnazjum we Włocławku, wyjechał do Krakowa, gdzie od 1911 r. studiował medycynę na Uniwersytecie Jagiellońskim. W czasie studiów był członkiem Polowych Drużyn „Sokoła” i Związku Młodzieży Polskiej „Zet”.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89BA2CB-144E-4424-BD3F-836831A56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144" y="2168172"/>
            <a:ext cx="1976553" cy="2208675"/>
          </a:xfrm>
          <a:prstGeom prst="rect">
            <a:avLst/>
          </a:prstGeom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C52C2C64-CED5-46D5-992B-D30DC74B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045" y="4506949"/>
            <a:ext cx="14287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3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FE4479-0450-4519-9AEE-5277AD2F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Służba w Legionach Polskich (1915-1918)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4DF2D2-B172-4BD5-A372-5AB23C517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8444824" cy="4340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w czerwcu 1915 wstąpił do Legionów Polskich. Był oficerem 6 pułku piechoty. Dowodził plutonem i kompanią. W lipcu 1917 po kryzysie przysięgowym został internowany w obozie, w Beniaminowie. W marcu 1918, po zwolnieniu z internowania, podjął pracę w Radzie Głównej Opiekuńczej. Równocześnie kontynuował działalność w „Zecie” (konspiracyjnej organizacja polskiej młodzieży akademickiej działająca w trzech zaborach). W listopadzie 1918 został przyjęty do Wojska Polskiego i wyznaczony na stanowisko dowódcy 1 kompanii, a następnie batalionu w 6 pułku piechoty Legionów.</a:t>
            </a: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E8BFDA8-0F5B-4279-B35D-ECB2EE4B2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107" y="2354747"/>
            <a:ext cx="2358363" cy="334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348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FE4479-0450-4519-9AEE-5277AD2F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Służba w Wojsku Polskim (II Rzeczypospolita)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4DF2D2-B172-4BD5-A372-5AB23C517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8444824" cy="43401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/>
              <a:t>W marcu 1920 przeniesiony został do Szkoły Podchorążych Piechoty w Warszawie na stanowisko dowódcy kompanii, a później batalionu.</a:t>
            </a:r>
          </a:p>
          <a:p>
            <a:pPr marL="0" indent="0" algn="just">
              <a:buNone/>
            </a:pPr>
            <a:r>
              <a:rPr lang="pl-PL" dirty="0"/>
              <a:t>Od września 1921 do września 1923 był słuchaczem Kursu Normalnego Wyższej Szkoły Wojennej w Warszawie.</a:t>
            </a:r>
          </a:p>
          <a:p>
            <a:pPr marL="0" indent="0" algn="just">
              <a:buNone/>
            </a:pPr>
            <a:r>
              <a:rPr lang="pl-PL" dirty="0"/>
              <a:t>1 października 1923, po ukończeniu kursu i otrzymaniu dyplomu naukowego oficera Sztabu Generalnego, ponownie przydzielony został do Szkoły Podchorążych Piechoty w Warszawie na stanowisko dowódcy batalionu szkolnego.</a:t>
            </a:r>
          </a:p>
          <a:p>
            <a:pPr marL="0" indent="0" algn="just">
              <a:buNone/>
            </a:pPr>
            <a:r>
              <a:rPr lang="pl-PL" dirty="0"/>
              <a:t>Z dniem 1 września 1924 został przydzielony do Biura Ścisłej Rady Wojennej na stanowisko referenta w Wydziale „Wschód” Oddziału </a:t>
            </a:r>
            <a:r>
              <a:rPr lang="pl-PL" dirty="0" err="1"/>
              <a:t>IIIa</a:t>
            </a: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5124" name="Picture 4" descr="Ilustracja">
            <a:extLst>
              <a:ext uri="{FF2B5EF4-FFF2-40B4-BE49-F238E27FC236}">
                <a16:creationId xmlns:a16="http://schemas.microsoft.com/office/drawing/2014/main" id="{6C4FD540-2B19-49A4-83B7-BE178062C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488" y="2336873"/>
            <a:ext cx="2383038" cy="334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4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FE4479-0450-4519-9AEE-5277AD2F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Służba w Wojsku Polskim (II Rzeczypospolita)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4DF2D2-B172-4BD5-A372-5AB23C517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8444824" cy="43401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/>
              <a:t>W maju 1927 rozpoczął służbę w Oddziale II Sztabu.</a:t>
            </a:r>
          </a:p>
          <a:p>
            <a:pPr marL="0" indent="0" algn="just">
              <a:buNone/>
            </a:pPr>
            <a:r>
              <a:rPr lang="pl-PL" dirty="0"/>
              <a:t>W styczniu 1929 powierzono mu pełnienie obowiązków szefa Oddziału II Sztabu Głównego.</a:t>
            </a:r>
          </a:p>
          <a:p>
            <a:pPr marL="0" indent="0" algn="just">
              <a:buNone/>
            </a:pPr>
            <a:r>
              <a:rPr lang="pl-PL" dirty="0"/>
              <a:t>W styczniu 1932 został przeniesiony do 5 pułku piechoty Legionów w Wilnie na stanowisko dowódcy pułku.</a:t>
            </a:r>
          </a:p>
          <a:p>
            <a:pPr marL="0" indent="0" algn="just">
              <a:buNone/>
            </a:pPr>
            <a:r>
              <a:rPr lang="pl-PL" dirty="0"/>
              <a:t>We wrześniu 1935 wrócił na stanowisko szefa Oddziału II SG.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Był oficerem, który w okresie międzywojennym najdłużej sprawował funkcję szefa polskiego wywiadu i kontrwywiadu.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5124" name="Picture 4" descr="Ilustracja">
            <a:extLst>
              <a:ext uri="{FF2B5EF4-FFF2-40B4-BE49-F238E27FC236}">
                <a16:creationId xmlns:a16="http://schemas.microsoft.com/office/drawing/2014/main" id="{6C4FD540-2B19-49A4-83B7-BE178062C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488" y="2336873"/>
            <a:ext cx="2383038" cy="334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998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FE4479-0450-4519-9AEE-5277AD2F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Kampania wrześniowa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4DF2D2-B172-4BD5-A372-5AB23C517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8444824" cy="4340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W styczniu 1939 został zwolniony ze stanowiska szefa Oddziału II SG i mianowany dowódcą piechoty dywizyjnej 19 Dywizji Piechoty.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Od 5 do końca września 1939 dowodził zgrupowaniem na tyłach Wehrmachtu w Lasach Przysuskich.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5124" name="Picture 4" descr="Ilustracja">
            <a:extLst>
              <a:ext uri="{FF2B5EF4-FFF2-40B4-BE49-F238E27FC236}">
                <a16:creationId xmlns:a16="http://schemas.microsoft.com/office/drawing/2014/main" id="{6C4FD540-2B19-49A4-83B7-BE178062C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488" y="2336873"/>
            <a:ext cx="2383038" cy="334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61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FE4479-0450-4519-9AEE-5277AD2F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Okupacja niemiecka (1939-1944)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4DF2D2-B172-4BD5-A372-5AB23C517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6386303" cy="4340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Po zakończeniu kampanii wrześniowej przybył do Warszawy i podjął działalność konspiracyjną w SZP, a następnie ZWZ i AK.</a:t>
            </a:r>
          </a:p>
          <a:p>
            <a:pPr marL="0" indent="0" algn="just">
              <a:buNone/>
            </a:pPr>
            <a:r>
              <a:rPr lang="pl-PL" dirty="0"/>
              <a:t> </a:t>
            </a:r>
          </a:p>
          <a:p>
            <a:pPr marL="0" indent="0" algn="just">
              <a:buNone/>
            </a:pPr>
            <a:r>
              <a:rPr lang="pl-PL" dirty="0"/>
              <a:t>W latach 1940–1941 komendant Okręgu Lubelskiego ZWZ.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5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472046B1-541B-4867-925D-A6E001D50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705" y="2099357"/>
            <a:ext cx="5125849" cy="457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6552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820</Words>
  <Application>Microsoft Office PowerPoint</Application>
  <PresentationFormat>Panoramiczny</PresentationFormat>
  <Paragraphs>91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Verdana</vt:lpstr>
      <vt:lpstr>Berlin</vt:lpstr>
      <vt:lpstr>Tadeusz Pełczyński Nieznany przywódca AK</vt:lpstr>
      <vt:lpstr>Nieznany Generał</vt:lpstr>
      <vt:lpstr>W służbie Armii Krajowej</vt:lpstr>
      <vt:lpstr>Młodość</vt:lpstr>
      <vt:lpstr>Służba w Legionach Polskich (1915-1918)</vt:lpstr>
      <vt:lpstr>Służba w Wojsku Polskim (II Rzeczypospolita)</vt:lpstr>
      <vt:lpstr>Służba w Wojsku Polskim (II Rzeczypospolita)</vt:lpstr>
      <vt:lpstr>Kampania wrześniowa</vt:lpstr>
      <vt:lpstr>Okupacja niemiecka (1939-1944)</vt:lpstr>
      <vt:lpstr>Powstanie Warszawskie (1944)</vt:lpstr>
      <vt:lpstr>Emigracja</vt:lpstr>
      <vt:lpstr>Odznaczenia</vt:lpstr>
      <vt:lpstr>Kariera wojskowa</vt:lpstr>
      <vt:lpstr>Patron</vt:lpstr>
      <vt:lpstr>Źródła informacji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2020-11-10T08:00:55Z</dcterms:created>
  <dcterms:modified xsi:type="dcterms:W3CDTF">2020-11-10T08:01:08Z</dcterms:modified>
</cp:coreProperties>
</file>