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CB2DAFAB-CB20-4EA3-9E49-F7ED2F3A6CCD}" type="datetimeFigureOut">
              <a:rPr lang="sk-SK" smtClean="0"/>
              <a:pPr/>
              <a:t>26. 5. 2020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6593248-33A7-45EB-977A-EC64A95D5D2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DAFAB-CB20-4EA3-9E49-F7ED2F3A6CCD}" type="datetimeFigureOut">
              <a:rPr lang="sk-SK" smtClean="0"/>
              <a:pPr/>
              <a:t>26. 5. 2020</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93248-33A7-45EB-977A-EC64A95D5D2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Voľby, volebný systém</a:t>
            </a:r>
            <a:endParaRPr lang="sk-SK" dirty="0"/>
          </a:p>
        </p:txBody>
      </p:sp>
      <p:sp>
        <p:nvSpPr>
          <p:cNvPr id="3" name="Podnadpis 2"/>
          <p:cNvSpPr>
            <a:spLocks noGrp="1"/>
          </p:cNvSpPr>
          <p:nvPr>
            <p:ph type="subTitle" idx="1"/>
          </p:nvPr>
        </p:nvSpPr>
        <p:spPr/>
        <p:txBody>
          <a:bodyPr/>
          <a:lstStyle/>
          <a:p>
            <a:endParaRPr lang="sk-SK"/>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200" b="1" dirty="0" smtClean="0"/>
              <a:t>Volebný systém</a:t>
            </a:r>
            <a:r>
              <a:rPr lang="sk-SK" sz="3200" dirty="0" smtClean="0"/>
              <a:t/>
            </a:r>
            <a:br>
              <a:rPr lang="sk-SK" sz="3200" dirty="0" smtClean="0"/>
            </a:br>
            <a:endParaRPr lang="sk-SK" sz="3200" dirty="0"/>
          </a:p>
        </p:txBody>
      </p:sp>
      <p:sp>
        <p:nvSpPr>
          <p:cNvPr id="3" name="Zástupný symbol obsahu 2"/>
          <p:cNvSpPr>
            <a:spLocks noGrp="1"/>
          </p:cNvSpPr>
          <p:nvPr>
            <p:ph idx="1"/>
          </p:nvPr>
        </p:nvSpPr>
        <p:spPr>
          <a:xfrm>
            <a:off x="457200" y="1052736"/>
            <a:ext cx="8229600" cy="5073427"/>
          </a:xfrm>
        </p:spPr>
        <p:txBody>
          <a:bodyPr>
            <a:normAutofit fontScale="92500" lnSpcReduction="20000"/>
          </a:bodyPr>
          <a:lstStyle/>
          <a:p>
            <a:r>
              <a:rPr lang="sk-SK" dirty="0" smtClean="0"/>
              <a:t>je</a:t>
            </a:r>
            <a:r>
              <a:rPr lang="sk-SK" dirty="0"/>
              <a:t> </a:t>
            </a:r>
            <a:r>
              <a:rPr lang="sk-SK" b="1" dirty="0"/>
              <a:t>zákonom stanovený spôsob volieb do zastupiteľských </a:t>
            </a:r>
            <a:r>
              <a:rPr lang="sk-SK" b="1" dirty="0" smtClean="0"/>
              <a:t>orgánov</a:t>
            </a:r>
          </a:p>
          <a:p>
            <a:r>
              <a:rPr lang="sk-SK" dirty="0" smtClean="0"/>
              <a:t>prostredníctvom </a:t>
            </a:r>
            <a:r>
              <a:rPr lang="sk-SK" dirty="0"/>
              <a:t>ústavy a zákonov určuje, ako voliť a akým spôsobom preniesť volebné výsledky do zastupiteľskej sústavy. </a:t>
            </a:r>
            <a:endParaRPr lang="sk-SK" dirty="0" smtClean="0"/>
          </a:p>
          <a:p>
            <a:r>
              <a:rPr lang="sk-SK" dirty="0" smtClean="0"/>
              <a:t>V </a:t>
            </a:r>
            <a:r>
              <a:rPr lang="sk-SK" dirty="0"/>
              <a:t>demokratických spoločnostiach poznáme dva základné typy volebných systémov: </a:t>
            </a:r>
            <a:endParaRPr lang="sk-SK" dirty="0" smtClean="0"/>
          </a:p>
          <a:p>
            <a:pPr>
              <a:buNone/>
            </a:pPr>
            <a:r>
              <a:rPr lang="sk-SK" dirty="0" smtClean="0">
                <a:solidFill>
                  <a:srgbClr val="FF0000"/>
                </a:solidFill>
              </a:rPr>
              <a:t> </a:t>
            </a:r>
            <a:r>
              <a:rPr lang="sk-SK" dirty="0" smtClean="0">
                <a:solidFill>
                  <a:srgbClr val="FF0000"/>
                </a:solidFill>
              </a:rPr>
              <a:t> </a:t>
            </a:r>
            <a:r>
              <a:rPr lang="sk-SK" b="1" dirty="0" smtClean="0">
                <a:solidFill>
                  <a:srgbClr val="FF0000"/>
                </a:solidFill>
              </a:rPr>
              <a:t>väčšinový </a:t>
            </a:r>
            <a:endParaRPr lang="sk-SK" b="1" dirty="0" smtClean="0">
              <a:solidFill>
                <a:srgbClr val="FF0000"/>
              </a:solidFill>
            </a:endParaRPr>
          </a:p>
          <a:p>
            <a:pPr>
              <a:buNone/>
            </a:pPr>
            <a:r>
              <a:rPr lang="sk-SK" b="1" dirty="0" smtClean="0">
                <a:solidFill>
                  <a:srgbClr val="FF0000"/>
                </a:solidFill>
              </a:rPr>
              <a:t> </a:t>
            </a:r>
            <a:r>
              <a:rPr lang="sk-SK" b="1" dirty="0" smtClean="0">
                <a:solidFill>
                  <a:srgbClr val="FF0000"/>
                </a:solidFill>
              </a:rPr>
              <a:t> pomerný</a:t>
            </a:r>
          </a:p>
          <a:p>
            <a:pPr>
              <a:buNone/>
            </a:pPr>
            <a:r>
              <a:rPr lang="sk-SK" i="1" dirty="0" smtClean="0"/>
              <a:t>Úloha- vyhľadajte na internete princíp jednotlivých systémov a porovnajte ich</a:t>
            </a:r>
            <a:r>
              <a:rPr lang="sk-SK" i="1" dirty="0" smtClean="0"/>
              <a:t/>
            </a:r>
            <a:br>
              <a:rPr lang="sk-SK" i="1" dirty="0" smtClean="0"/>
            </a:br>
            <a:endParaRPr lang="sk-SK"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r>
              <a:rPr lang="sk-SK" b="1" dirty="0"/>
              <a:t>Voľby</a:t>
            </a:r>
            <a:r>
              <a:rPr lang="sk-SK" dirty="0"/>
              <a:t> sú </a:t>
            </a:r>
            <a:r>
              <a:rPr lang="sk-SK" b="1" dirty="0"/>
              <a:t>pravidelne sa opakujúci proces</a:t>
            </a:r>
            <a:r>
              <a:rPr lang="sk-SK" dirty="0"/>
              <a:t>, pomocou ktorého sa v demokratických </a:t>
            </a:r>
            <a:r>
              <a:rPr lang="sk-SK" dirty="0" smtClean="0"/>
              <a:t>krajinách </a:t>
            </a:r>
            <a:r>
              <a:rPr lang="sk-SK" b="1" dirty="0" smtClean="0"/>
              <a:t>obsadzujú </a:t>
            </a:r>
            <a:r>
              <a:rPr lang="sk-SK" b="1" dirty="0"/>
              <a:t>verejné funkcie</a:t>
            </a:r>
            <a:r>
              <a:rPr lang="sk-SK" dirty="0" smtClean="0"/>
              <a:t>.</a:t>
            </a:r>
          </a:p>
          <a:p>
            <a:r>
              <a:rPr lang="sk-SK" dirty="0" smtClean="0"/>
              <a:t> </a:t>
            </a:r>
            <a:r>
              <a:rPr lang="sk-SK" dirty="0"/>
              <a:t>Občania si vo voľbách vyberajú svojich zástupcov, ktorí ich reprezentujú určité obdobie. </a:t>
            </a:r>
            <a:endParaRPr lang="sk-SK" dirty="0" smtClean="0"/>
          </a:p>
          <a:p>
            <a:r>
              <a:rPr lang="sk-SK" dirty="0" smtClean="0"/>
              <a:t>Voľby </a:t>
            </a:r>
            <a:r>
              <a:rPr lang="sk-SK" dirty="0"/>
              <a:t>sú ukazovateľom rozloženia politických síl v krajine, prostriedkom na zmenu vlády, spôsobom na pridelenie legitimity parlamentu a majú vplyv na posilňovanie občianskeho sebavedomia</a:t>
            </a:r>
            <a:r>
              <a:rPr lang="sk-SK" dirty="0" smtClean="0"/>
              <a:t>.</a:t>
            </a:r>
            <a:br>
              <a:rPr lang="sk-SK" dirty="0" smtClean="0"/>
            </a:br>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2400" dirty="0" smtClean="0"/>
              <a:t> </a:t>
            </a:r>
            <a:br>
              <a:rPr lang="sk-SK" sz="2400" dirty="0" smtClean="0"/>
            </a:br>
            <a:r>
              <a:rPr lang="sk-SK" sz="3100" b="1" dirty="0" smtClean="0"/>
              <a:t>Volebné právo</a:t>
            </a:r>
            <a:r>
              <a:rPr lang="sk-SK" sz="3100" dirty="0" smtClean="0"/>
              <a:t> patrí do skupiny </a:t>
            </a:r>
            <a:r>
              <a:rPr lang="sk-SK" sz="3100" b="1" dirty="0" smtClean="0"/>
              <a:t>politických práv</a:t>
            </a:r>
            <a:r>
              <a:rPr lang="sk-SK" sz="3100" dirty="0" smtClean="0"/>
              <a:t> a v Slovenskej republike môže mať občan volebné právo aktívne alebo pasívne.</a:t>
            </a:r>
            <a:br>
              <a:rPr lang="sk-SK" sz="3100" dirty="0" smtClean="0"/>
            </a:br>
            <a:endParaRPr lang="sk-SK" sz="3100" dirty="0"/>
          </a:p>
        </p:txBody>
      </p:sp>
      <p:sp>
        <p:nvSpPr>
          <p:cNvPr id="3" name="Zástupný symbol obsahu 2"/>
          <p:cNvSpPr>
            <a:spLocks noGrp="1"/>
          </p:cNvSpPr>
          <p:nvPr>
            <p:ph sz="half" idx="1"/>
          </p:nvPr>
        </p:nvSpPr>
        <p:spPr/>
        <p:txBody>
          <a:bodyPr>
            <a:normAutofit lnSpcReduction="10000"/>
          </a:bodyPr>
          <a:lstStyle/>
          <a:p>
            <a:r>
              <a:rPr lang="sk-SK" dirty="0"/>
              <a:t> </a:t>
            </a:r>
            <a:r>
              <a:rPr lang="sk-SK" b="1" dirty="0"/>
              <a:t>Aktívne volebné právo</a:t>
            </a:r>
            <a:r>
              <a:rPr lang="sk-SK" dirty="0"/>
              <a:t> sa nadobúda plnoletosťou (dosiahnutím 18. roku života) a znamená, že občan má právo voliť. </a:t>
            </a:r>
            <a:r>
              <a:rPr lang="sk-SK" dirty="0" smtClean="0"/>
              <a:t/>
            </a:r>
            <a:br>
              <a:rPr lang="sk-SK" dirty="0" smtClean="0"/>
            </a:br>
            <a:endParaRPr lang="sk-SK" dirty="0"/>
          </a:p>
        </p:txBody>
      </p:sp>
      <p:sp>
        <p:nvSpPr>
          <p:cNvPr id="4" name="Zástupný symbol obsahu 3"/>
          <p:cNvSpPr>
            <a:spLocks noGrp="1"/>
          </p:cNvSpPr>
          <p:nvPr>
            <p:ph sz="half" idx="2"/>
          </p:nvPr>
        </p:nvSpPr>
        <p:spPr/>
        <p:txBody>
          <a:bodyPr>
            <a:normAutofit lnSpcReduction="10000"/>
          </a:bodyPr>
          <a:lstStyle/>
          <a:p>
            <a:r>
              <a:rPr lang="sk-SK" b="1" dirty="0" smtClean="0"/>
              <a:t>Pasívne volebné právo</a:t>
            </a:r>
            <a:r>
              <a:rPr lang="sk-SK" dirty="0" smtClean="0"/>
              <a:t> (právo byť zvolený) sa nadobúda v rôznom veku v závislosti od funkcie, do ktorej má byť občan zvolený – napr. do funkcie prezidenta od veku 40 rokov, za poslanca do Národnej rady SR od 21 rokov a pod.</a:t>
            </a:r>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sk-SK" sz="2800" dirty="0"/>
              <a:t>Volebné právo je zakotvené v Ústave Slovenskej republiky v článku </a:t>
            </a:r>
            <a:r>
              <a:rPr lang="sk-SK" sz="2800" dirty="0" smtClean="0"/>
              <a:t>30, ktorý znie:</a:t>
            </a:r>
            <a:endParaRPr lang="sk-SK" sz="2800" dirty="0"/>
          </a:p>
        </p:txBody>
      </p:sp>
      <p:sp>
        <p:nvSpPr>
          <p:cNvPr id="6" name="Zástupný symbol obsahu 5"/>
          <p:cNvSpPr>
            <a:spLocks noGrp="1"/>
          </p:cNvSpPr>
          <p:nvPr>
            <p:ph idx="1"/>
          </p:nvPr>
        </p:nvSpPr>
        <p:spPr/>
        <p:txBody>
          <a:bodyPr>
            <a:normAutofit fontScale="62500" lnSpcReduction="20000"/>
          </a:bodyPr>
          <a:lstStyle/>
          <a:p>
            <a:r>
              <a:rPr lang="sk-SK" dirty="0"/>
              <a:t>(1) Občania majú právo zúčastňovať sa na správe verejných vecí priamo alebo slobodnou voľbou svojich zástupcov. Cudzinci s trvalým pobytom na území Slovenskej republiky majú právo voliť a byť volení do orgánov samosprávy obcí a do orgánov samosprávy vyšších územných celkov.</a:t>
            </a:r>
          </a:p>
          <a:p>
            <a:pPr marL="0" indent="0">
              <a:buNone/>
            </a:pPr>
            <a:r>
              <a:rPr lang="sk-SK" dirty="0"/>
              <a:t> </a:t>
            </a:r>
          </a:p>
          <a:p>
            <a:r>
              <a:rPr lang="sk-SK" dirty="0"/>
              <a:t>(2) Voľby sa musia konať v lehotách nepresahujúcich pravidelné volebné obdobie ustanovené zákonom.</a:t>
            </a:r>
          </a:p>
          <a:p>
            <a:pPr marL="0" indent="0">
              <a:buNone/>
            </a:pPr>
            <a:r>
              <a:rPr lang="sk-SK" dirty="0"/>
              <a:t> </a:t>
            </a:r>
          </a:p>
          <a:p>
            <a:r>
              <a:rPr lang="sk-SK" dirty="0"/>
              <a:t>(3) Volebné právo je všeobecné, rovné a priame a vykonáva sa tajným hlasovaním. Podmienky výkonu volebného práva ustanoví zákon.</a:t>
            </a:r>
          </a:p>
          <a:p>
            <a:pPr marL="0" indent="0">
              <a:buNone/>
            </a:pPr>
            <a:r>
              <a:rPr lang="sk-SK" dirty="0"/>
              <a:t> </a:t>
            </a:r>
          </a:p>
          <a:p>
            <a:r>
              <a:rPr lang="sk-SK" dirty="0"/>
              <a:t>(4) Občania majú za rovnakých podmienok prístup k voleným a iným verejným funkciám.</a:t>
            </a:r>
          </a:p>
          <a:p>
            <a:pPr marL="0" indent="0">
              <a:buNone/>
            </a:pPr>
            <a:r>
              <a:rPr lang="sk-SK" dirty="0"/>
              <a:t> </a:t>
            </a:r>
          </a:p>
          <a:p>
            <a:endParaRPr lang="sk-S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dirty="0"/>
              <a:t>Voľbám predchádza </a:t>
            </a:r>
            <a:r>
              <a:rPr lang="sk-SK" b="1" dirty="0"/>
              <a:t>volebná kampaň</a:t>
            </a:r>
            <a:r>
              <a:rPr lang="sk-SK" dirty="0"/>
              <a:t>, ktorá začína 30 dní pred voľbami a končí 48 hodín pred voľbami. </a:t>
            </a:r>
            <a:endParaRPr lang="sk-SK" dirty="0" smtClean="0"/>
          </a:p>
          <a:p>
            <a:r>
              <a:rPr lang="sk-SK" dirty="0" smtClean="0"/>
              <a:t>Počas </a:t>
            </a:r>
            <a:r>
              <a:rPr lang="sk-SK" dirty="0"/>
              <a:t>volebnej kampane sa snažia politické strany alebo jednotliví kandidáti oboznámiť voličov so svojimi programami a získať ich priazeň (hlas vo voľbách</a:t>
            </a:r>
            <a:r>
              <a:rPr lang="sk-SK" dirty="0" smtClean="0"/>
              <a:t>).</a:t>
            </a:r>
            <a:br>
              <a:rPr lang="sk-SK" dirty="0" smtClean="0"/>
            </a:b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a:t>Voľby prebiehajú vo volebných miestnostiach uspôsobených tak, aby mal každý volič možnosť slobodne upraviť hlasovací lístok bez kontroly.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800" dirty="0" smtClean="0"/>
              <a:t>Voľby v Slovenskej republike môžu byť:</a:t>
            </a:r>
            <a:endParaRPr lang="sk-SK" sz="2800" dirty="0"/>
          </a:p>
        </p:txBody>
      </p:sp>
      <p:sp>
        <p:nvSpPr>
          <p:cNvPr id="3" name="Zástupný symbol obsahu 2"/>
          <p:cNvSpPr>
            <a:spLocks noGrp="1"/>
          </p:cNvSpPr>
          <p:nvPr>
            <p:ph idx="1"/>
          </p:nvPr>
        </p:nvSpPr>
        <p:spPr>
          <a:xfrm>
            <a:off x="457200" y="1196752"/>
            <a:ext cx="8229600" cy="4929411"/>
          </a:xfrm>
        </p:spPr>
        <p:txBody>
          <a:bodyPr>
            <a:normAutofit fontScale="85000" lnSpcReduction="10000"/>
          </a:bodyPr>
          <a:lstStyle/>
          <a:p>
            <a:pPr marL="514350" indent="-514350">
              <a:buFont typeface="+mj-lt"/>
              <a:buAutoNum type="arabicPeriod"/>
            </a:pPr>
            <a:r>
              <a:rPr lang="sk-SK" b="1" dirty="0">
                <a:solidFill>
                  <a:srgbClr val="FF0000"/>
                </a:solidFill>
              </a:rPr>
              <a:t>komunálne</a:t>
            </a:r>
            <a:r>
              <a:rPr lang="sk-SK" dirty="0">
                <a:solidFill>
                  <a:srgbClr val="FF0000"/>
                </a:solidFill>
              </a:rPr>
              <a:t> </a:t>
            </a:r>
            <a:r>
              <a:rPr lang="sk-SK" dirty="0"/>
              <a:t>– </a:t>
            </a:r>
            <a:r>
              <a:rPr lang="sk-SK" dirty="0" smtClean="0"/>
              <a:t> </a:t>
            </a:r>
            <a:r>
              <a:rPr lang="sk-SK" dirty="0"/>
              <a:t>do orgánov samosprávy obcí na Slovensku. Voliť môžu všetci občania aj cudzinci s trvalým pobytom na území samosprávneho kraja, ktorí dosiahli vek 18 rokov. </a:t>
            </a:r>
            <a:endParaRPr lang="sk-SK" dirty="0" smtClean="0"/>
          </a:p>
          <a:p>
            <a:r>
              <a:rPr lang="sk-SK" dirty="0" smtClean="0"/>
              <a:t>volia sa poslanci </a:t>
            </a:r>
            <a:r>
              <a:rPr lang="sk-SK" dirty="0"/>
              <a:t>obecného a mestského zastupiteľstva, starostovia a primátori</a:t>
            </a:r>
            <a:r>
              <a:rPr lang="sk-SK" dirty="0" smtClean="0"/>
              <a:t>.</a:t>
            </a:r>
          </a:p>
          <a:p>
            <a:r>
              <a:rPr lang="sk-SK" dirty="0" smtClean="0"/>
              <a:t> </a:t>
            </a:r>
            <a:r>
              <a:rPr lang="sk-SK" dirty="0"/>
              <a:t>Voľby vyhlasuje predseda parlamentu. Za poslancov zastupiteľstiev sú zvolení kandidáti s najvyšším počtom platných hlasov v danom obvode</a:t>
            </a:r>
            <a:r>
              <a:rPr lang="sk-SK" dirty="0" smtClean="0"/>
              <a:t>,</a:t>
            </a:r>
          </a:p>
          <a:p>
            <a:r>
              <a:rPr lang="sk-SK" dirty="0" smtClean="0"/>
              <a:t>za </a:t>
            </a:r>
            <a:r>
              <a:rPr lang="sk-SK" dirty="0"/>
              <a:t>starostu je zvolený kandidát s najvyšším počtom platných hlasov vo všetkých volebných obvodoch.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4294967295"/>
          </p:nvPr>
        </p:nvSpPr>
        <p:spPr>
          <a:xfrm>
            <a:off x="0" y="260350"/>
            <a:ext cx="8229600" cy="5865813"/>
          </a:xfrm>
        </p:spPr>
        <p:txBody>
          <a:bodyPr>
            <a:normAutofit fontScale="92500" lnSpcReduction="10000"/>
          </a:bodyPr>
          <a:lstStyle/>
          <a:p>
            <a:pPr>
              <a:buNone/>
            </a:pPr>
            <a:r>
              <a:rPr lang="sk-SK" dirty="0" smtClean="0">
                <a:solidFill>
                  <a:srgbClr val="FF0000"/>
                </a:solidFill>
              </a:rPr>
              <a:t>2. </a:t>
            </a:r>
            <a:r>
              <a:rPr lang="sk-SK" b="1" dirty="0">
                <a:solidFill>
                  <a:srgbClr val="FF0000"/>
                </a:solidFill>
              </a:rPr>
              <a:t>parlamentné</a:t>
            </a:r>
            <a:r>
              <a:rPr lang="sk-SK" dirty="0"/>
              <a:t> – </a:t>
            </a:r>
            <a:r>
              <a:rPr lang="sk-SK" dirty="0" smtClean="0"/>
              <a:t>voľby </a:t>
            </a:r>
            <a:r>
              <a:rPr lang="sk-SK" dirty="0"/>
              <a:t>do Národnej rady </a:t>
            </a:r>
            <a:r>
              <a:rPr lang="sk-SK" dirty="0" smtClean="0"/>
              <a:t>SR. Vyhlasuje </a:t>
            </a:r>
            <a:r>
              <a:rPr lang="sk-SK" dirty="0"/>
              <a:t>ich predseda NR SR 90 dní pred konaním volieb</a:t>
            </a:r>
            <a:r>
              <a:rPr lang="sk-SK" dirty="0" smtClean="0"/>
              <a:t>.</a:t>
            </a:r>
          </a:p>
          <a:p>
            <a:pPr>
              <a:buNone/>
            </a:pPr>
            <a:r>
              <a:rPr lang="sk-SK" dirty="0" smtClean="0"/>
              <a:t> Priebeh, </a:t>
            </a:r>
            <a:r>
              <a:rPr lang="sk-SK" dirty="0"/>
              <a:t>zistenie a vyhlásenie výsledkov volieb atď. má na starosti </a:t>
            </a:r>
            <a:r>
              <a:rPr lang="sk-SK" b="1" dirty="0"/>
              <a:t>Ústredná volebná komisia</a:t>
            </a:r>
            <a:r>
              <a:rPr lang="sk-SK" dirty="0"/>
              <a:t>. Členmi ÚVK sú zástupcovia politických strán, ktoré kandidujú v parlamentných voľbách. Každá strana nominuje do komisie jedného člena a jedného náhradníka</a:t>
            </a:r>
            <a:r>
              <a:rPr lang="sk-SK" dirty="0" smtClean="0"/>
              <a:t>.</a:t>
            </a:r>
          </a:p>
          <a:p>
            <a:pPr>
              <a:buNone/>
            </a:pPr>
            <a:r>
              <a:rPr lang="sk-SK" dirty="0" smtClean="0"/>
              <a:t> </a:t>
            </a:r>
            <a:r>
              <a:rPr lang="sk-SK" dirty="0"/>
              <a:t>Zrušiť výsledok volieb môže Ústavný súd SR, ktorý vyhlási voľby za neplatné a predseda parlamentu musí do 30 dní od uvedenia nálezu Ústavného súdu vyhlásiť nové voľby.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4294967295"/>
          </p:nvPr>
        </p:nvSpPr>
        <p:spPr>
          <a:xfrm>
            <a:off x="0" y="260350"/>
            <a:ext cx="8229600" cy="5865813"/>
          </a:xfrm>
        </p:spPr>
        <p:txBody>
          <a:bodyPr>
            <a:normAutofit fontScale="77500" lnSpcReduction="20000"/>
          </a:bodyPr>
          <a:lstStyle/>
          <a:p>
            <a:pPr marL="514350" indent="-514350">
              <a:buNone/>
            </a:pPr>
            <a:r>
              <a:rPr lang="sk-SK" b="1" dirty="0" smtClean="0">
                <a:solidFill>
                  <a:srgbClr val="FF0000"/>
                </a:solidFill>
              </a:rPr>
              <a:t>3. prezidentské</a:t>
            </a:r>
            <a:r>
              <a:rPr lang="sk-SK" dirty="0">
                <a:solidFill>
                  <a:srgbClr val="FF0000"/>
                </a:solidFill>
              </a:rPr>
              <a:t> </a:t>
            </a:r>
            <a:r>
              <a:rPr lang="sk-SK" dirty="0"/>
              <a:t>– prezident sa volí na obdobie päť </a:t>
            </a:r>
            <a:r>
              <a:rPr lang="sk-SK" dirty="0" smtClean="0"/>
              <a:t>rokov</a:t>
            </a:r>
          </a:p>
          <a:p>
            <a:pPr marL="514350" indent="-514350">
              <a:buNone/>
            </a:pPr>
            <a:r>
              <a:rPr lang="sk-SK" dirty="0" smtClean="0"/>
              <a:t>za </a:t>
            </a:r>
            <a:r>
              <a:rPr lang="sk-SK" dirty="0"/>
              <a:t>prezidenta môže byť zvolený občan SR vo veku nad 40 rokov, ktorý bol navrhnutý minimálne 15 poslancami Národnej rady SR alebo občanmi pomocou petície, pričom petícia musí obsahovať minimálne 15 000 podpisov. </a:t>
            </a:r>
            <a:endParaRPr lang="sk-SK" dirty="0" smtClean="0"/>
          </a:p>
          <a:p>
            <a:pPr marL="514350" indent="-514350">
              <a:buNone/>
            </a:pPr>
            <a:r>
              <a:rPr lang="sk-SK" dirty="0" smtClean="0"/>
              <a:t>Ak </a:t>
            </a:r>
            <a:r>
              <a:rPr lang="sk-SK" dirty="0"/>
              <a:t>má byť kandidát úspešný už v prvom kole volieb, musí získať nadpolovičnú väčšinu hlasov všetkých oprávnených voličov (nie len tých, čo sa zúčastnili volieb, ale všetkých voličov). </a:t>
            </a:r>
            <a:endParaRPr lang="sk-SK" dirty="0" smtClean="0"/>
          </a:p>
          <a:p>
            <a:pPr marL="514350" indent="-514350">
              <a:buNone/>
            </a:pPr>
            <a:r>
              <a:rPr lang="sk-SK" dirty="0" smtClean="0"/>
              <a:t>Ak </a:t>
            </a:r>
            <a:r>
              <a:rPr lang="sk-SK" dirty="0"/>
              <a:t>ani jeden kandidát nemá potrebný počet hlasov, dochádza k druhému kolu volieb, do ktorého postupujú dvaja kandidáti s najvyššími počtami hlasov. V druhom kole víťazí kandidát s väčšinou hlasov. Za prezidenta môže byť v SR človek zvolený najviac na dve po sebe nasledujúce obdobia</a:t>
            </a:r>
            <a:r>
              <a:rPr lang="sk-SK" dirty="0" smtClean="0"/>
              <a:t>.</a:t>
            </a:r>
            <a:br>
              <a:rPr lang="sk-SK" dirty="0" smtClean="0"/>
            </a:br>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107</Words>
  <Application>Microsoft Office PowerPoint</Application>
  <PresentationFormat>Prezentácia na obrazovke (4:3)</PresentationFormat>
  <Paragraphs>38</Paragraphs>
  <Slides>10</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10</vt:i4>
      </vt:variant>
    </vt:vector>
  </HeadingPairs>
  <TitlesOfParts>
    <vt:vector size="13" baseType="lpstr">
      <vt:lpstr>Arial</vt:lpstr>
      <vt:lpstr>Calibri</vt:lpstr>
      <vt:lpstr>Motív Office</vt:lpstr>
      <vt:lpstr>Voľby, volebný systém</vt:lpstr>
      <vt:lpstr>Prezentácia programu PowerPoint</vt:lpstr>
      <vt:lpstr>  Volebné právo patrí do skupiny politických práv a v Slovenskej republike môže mať občan volebné právo aktívne alebo pasívne. </vt:lpstr>
      <vt:lpstr>Volebné právo je zakotvené v Ústave Slovenskej republiky v článku 30, ktorý znie:</vt:lpstr>
      <vt:lpstr>Prezentácia programu PowerPoint</vt:lpstr>
      <vt:lpstr>Prezentácia programu PowerPoint</vt:lpstr>
      <vt:lpstr>Voľby v Slovenskej republike môžu byť:</vt:lpstr>
      <vt:lpstr>Prezentácia programu PowerPoint</vt:lpstr>
      <vt:lpstr>Prezentácia programu PowerPoint</vt:lpstr>
      <vt:lpstr>Volebný systém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SSUS1</dc:creator>
  <cp:lastModifiedBy>ssus</cp:lastModifiedBy>
  <cp:revision>8</cp:revision>
  <dcterms:created xsi:type="dcterms:W3CDTF">2016-06-06T11:34:10Z</dcterms:created>
  <dcterms:modified xsi:type="dcterms:W3CDTF">2020-05-26T08:13:13Z</dcterms:modified>
</cp:coreProperties>
</file>