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3" name="Prostokąt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Prostokąt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Prostokąt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Prostokąt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Prostokąt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Prostokąt zaokrąglony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Prostokąt zaokrąglony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Prostokąt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ostokąt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pl-PL" smtClean="0"/>
              <a:t>Kliknij, aby edytować styl</a:t>
            </a:r>
            <a:endParaRPr kumimoji="0" lang="en-US"/>
          </a:p>
        </p:txBody>
      </p:sp>
      <p:sp>
        <p:nvSpPr>
          <p:cNvPr id="9" name="Podtytuł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6705600" y="4206240"/>
            <a:ext cx="960120" cy="457200"/>
          </a:xfrm>
        </p:spPr>
        <p:txBody>
          <a:bodyPr/>
          <a:lstStyle/>
          <a:p>
            <a:fld id="{F77B8D90-FF82-4BC6-A803-E84EF405B605}" type="datetimeFigureOut">
              <a:rPr lang="pl-PL" smtClean="0"/>
              <a:t>03.06.2020</a:t>
            </a:fld>
            <a:endParaRPr lang="pl-PL"/>
          </a:p>
        </p:txBody>
      </p:sp>
      <p:sp>
        <p:nvSpPr>
          <p:cNvPr id="17" name="Symbol zastępczy stopki 16"/>
          <p:cNvSpPr>
            <a:spLocks noGrp="1"/>
          </p:cNvSpPr>
          <p:nvPr>
            <p:ph type="ftr" sz="quarter" idx="11"/>
          </p:nvPr>
        </p:nvSpPr>
        <p:spPr>
          <a:xfrm>
            <a:off x="5410200" y="4205288"/>
            <a:ext cx="1295400" cy="457200"/>
          </a:xfrm>
        </p:spPr>
        <p:txBody>
          <a:bodyPr/>
          <a:lstStyle/>
          <a:p>
            <a:endParaRPr lang="pl-PL"/>
          </a:p>
        </p:txBody>
      </p:sp>
      <p:sp>
        <p:nvSpPr>
          <p:cNvPr id="29" name="Symbol zastępczy numeru slajd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28D1C85-4017-4EBB-9092-5CF7764E03B7}"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77B8D90-FF82-4BC6-A803-E84EF405B605}" type="datetimeFigureOut">
              <a:rPr lang="pl-PL" smtClean="0"/>
              <a:t>03.06.2020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28D1C85-4017-4EBB-9092-5CF7764E03B7}"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1143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143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77B8D90-FF82-4BC6-A803-E84EF405B605}" type="datetimeFigureOut">
              <a:rPr lang="pl-PL" smtClean="0"/>
              <a:t>03.06.2020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28D1C85-4017-4EBB-9092-5CF7764E03B7}"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77B8D90-FF82-4BC6-A803-E84EF405B605}" type="datetimeFigureOut">
              <a:rPr lang="pl-PL" smtClean="0"/>
              <a:t>03.06.2020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28D1C85-4017-4EBB-9092-5CF7764E03B7}"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F77B8D90-FF82-4BC6-A803-E84EF405B605}" type="datetimeFigureOut">
              <a:rPr lang="pl-PL" smtClean="0"/>
              <a:t>03.06.2020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28D1C85-4017-4EBB-9092-5CF7764E03B7}"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F77B8D90-FF82-4BC6-A803-E84EF405B605}" type="datetimeFigureOut">
              <a:rPr lang="pl-PL" smtClean="0"/>
              <a:t>03.06.2020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28D1C85-4017-4EBB-9092-5CF7764E03B7}"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381000" y="1143000"/>
            <a:ext cx="8382000" cy="1069848"/>
          </a:xfrm>
        </p:spPr>
        <p:txBody>
          <a:bodyPr anchor="ctr"/>
          <a:lstStyle>
            <a:lvl1pPr>
              <a:defRPr sz="4000" b="0" i="0"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daty 25"/>
          <p:cNvSpPr>
            <a:spLocks noGrp="1"/>
          </p:cNvSpPr>
          <p:nvPr>
            <p:ph type="dt" sz="half" idx="10"/>
          </p:nvPr>
        </p:nvSpPr>
        <p:spPr/>
        <p:txBody>
          <a:bodyPr rtlCol="0"/>
          <a:lstStyle/>
          <a:p>
            <a:fld id="{F77B8D90-FF82-4BC6-A803-E84EF405B605}" type="datetimeFigureOut">
              <a:rPr lang="pl-PL" smtClean="0"/>
              <a:t>03.06.2020</a:t>
            </a:fld>
            <a:endParaRPr lang="pl-PL"/>
          </a:p>
        </p:txBody>
      </p:sp>
      <p:sp>
        <p:nvSpPr>
          <p:cNvPr id="27" name="Symbol zastępczy numeru slajdu 26"/>
          <p:cNvSpPr>
            <a:spLocks noGrp="1"/>
          </p:cNvSpPr>
          <p:nvPr>
            <p:ph type="sldNum" sz="quarter" idx="11"/>
          </p:nvPr>
        </p:nvSpPr>
        <p:spPr/>
        <p:txBody>
          <a:bodyPr rtlCol="0"/>
          <a:lstStyle/>
          <a:p>
            <a:fld id="{F28D1C85-4017-4EBB-9092-5CF7764E03B7}" type="slidenum">
              <a:rPr lang="pl-PL" smtClean="0"/>
              <a:t>‹#›</a:t>
            </a:fld>
            <a:endParaRPr lang="pl-PL"/>
          </a:p>
        </p:txBody>
      </p:sp>
      <p:sp>
        <p:nvSpPr>
          <p:cNvPr id="28" name="Symbol zastępczy stopki 27"/>
          <p:cNvSpPr>
            <a:spLocks noGrp="1"/>
          </p:cNvSpPr>
          <p:nvPr>
            <p:ph type="ftr" sz="quarter" idx="12"/>
          </p:nvPr>
        </p:nvSpPr>
        <p:spPr/>
        <p:txBody>
          <a:bodyPr rtlCol="0"/>
          <a:lstStyle/>
          <a:p>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a:xfrm>
            <a:off x="6583680" y="612648"/>
            <a:ext cx="957264" cy="457200"/>
          </a:xfrm>
        </p:spPr>
        <p:txBody>
          <a:bodyPr/>
          <a:lstStyle/>
          <a:p>
            <a:fld id="{F77B8D90-FF82-4BC6-A803-E84EF405B605}" type="datetimeFigureOut">
              <a:rPr lang="pl-PL" smtClean="0"/>
              <a:t>03.06.2020</a:t>
            </a:fld>
            <a:endParaRPr lang="pl-PL"/>
          </a:p>
        </p:txBody>
      </p:sp>
      <p:sp>
        <p:nvSpPr>
          <p:cNvPr id="4" name="Symbol zastępczy stopki 3"/>
          <p:cNvSpPr>
            <a:spLocks noGrp="1"/>
          </p:cNvSpPr>
          <p:nvPr>
            <p:ph type="ftr" sz="quarter" idx="11"/>
          </p:nvPr>
        </p:nvSpPr>
        <p:spPr>
          <a:xfrm>
            <a:off x="5257800" y="612648"/>
            <a:ext cx="1325880" cy="457200"/>
          </a:xfrm>
        </p:spPr>
        <p:txBody>
          <a:bodyPr/>
          <a:lstStyle/>
          <a:p>
            <a:endParaRPr lang="pl-PL"/>
          </a:p>
        </p:txBody>
      </p:sp>
      <p:sp>
        <p:nvSpPr>
          <p:cNvPr id="5" name="Symbol zastępczy numeru slajdu 4"/>
          <p:cNvSpPr>
            <a:spLocks noGrp="1"/>
          </p:cNvSpPr>
          <p:nvPr>
            <p:ph type="sldNum" sz="quarter" idx="12"/>
          </p:nvPr>
        </p:nvSpPr>
        <p:spPr>
          <a:xfrm>
            <a:off x="8174736" y="2272"/>
            <a:ext cx="762000" cy="365760"/>
          </a:xfrm>
        </p:spPr>
        <p:txBody>
          <a:bodyPr/>
          <a:lstStyle/>
          <a:p>
            <a:fld id="{F28D1C85-4017-4EBB-9092-5CF7764E03B7}"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77B8D90-FF82-4BC6-A803-E84EF405B605}" type="datetimeFigureOut">
              <a:rPr lang="pl-PL" smtClean="0"/>
              <a:t>03.06.2020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28D1C85-4017-4EBB-9092-5CF7764E03B7}"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353496" y="1101970"/>
            <a:ext cx="3383280" cy="877824"/>
          </a:xfrm>
        </p:spPr>
        <p:txBody>
          <a:bodyPr anchor="b"/>
          <a:lstStyle>
            <a:lvl1pPr algn="l">
              <a:buNone/>
              <a:defRPr sz="1800" b="1"/>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F77B8D90-FF82-4BC6-A803-E84EF405B605}" type="datetimeFigureOut">
              <a:rPr lang="pl-PL" smtClean="0"/>
              <a:t>03.06.2020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28D1C85-4017-4EBB-9092-5CF7764E03B7}"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F77B8D90-FF82-4BC6-A803-E84EF405B605}" type="datetimeFigureOut">
              <a:rPr lang="pl-PL" smtClean="0"/>
              <a:t>03.06.2020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28D1C85-4017-4EBB-9092-5CF7764E03B7}"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3">
                <a:lumMod val="40000"/>
                <a:lumOff val="60000"/>
              </a:schemeClr>
            </a:gs>
            <a:gs pos="60000">
              <a:schemeClr val="bg1">
                <a:shade val="38000"/>
                <a:satMod val="175000"/>
              </a:schemeClr>
            </a:gs>
            <a:gs pos="0">
              <a:schemeClr val="bg1">
                <a:shade val="30000"/>
                <a:satMod val="175000"/>
              </a:schemeClr>
            </a:gs>
          </a:gsLst>
          <a:lin ang="5400000" scaled="0"/>
          <a:tileRect/>
        </a:gradFill>
        <a:effectLst/>
      </p:bgPr>
    </p:bg>
    <p:spTree>
      <p:nvGrpSpPr>
        <p:cNvPr id="1" name=""/>
        <p:cNvGrpSpPr/>
        <p:nvPr/>
      </p:nvGrpSpPr>
      <p:grpSpPr>
        <a:xfrm>
          <a:off x="0" y="0"/>
          <a:ext cx="0" cy="0"/>
          <a:chOff x="0" y="0"/>
          <a:chExt cx="0" cy="0"/>
        </a:xfrm>
      </p:grpSpPr>
      <p:sp>
        <p:nvSpPr>
          <p:cNvPr id="28" name="Prostokąt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Prostokąt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Prostokąt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Prostokąt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ostokąt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Prostokąt zaokrąglony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Prostokąt zaokrąglony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Prostokąt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Prostokąt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Prostokąt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Prostokąt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Prostokąt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Prostokąt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ymbol zastępczy tytułu 21"/>
          <p:cNvSpPr>
            <a:spLocks noGrp="1"/>
          </p:cNvSpPr>
          <p:nvPr>
            <p:ph type="title"/>
          </p:nvPr>
        </p:nvSpPr>
        <p:spPr>
          <a:xfrm>
            <a:off x="457200" y="1143000"/>
            <a:ext cx="8229600" cy="1066800"/>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77B8D90-FF82-4BC6-A803-E84EF405B605}" type="datetimeFigureOut">
              <a:rPr lang="pl-PL" smtClean="0"/>
              <a:t>03.06.2020</a:t>
            </a:fld>
            <a:endParaRPr lang="pl-PL"/>
          </a:p>
        </p:txBody>
      </p:sp>
      <p:sp>
        <p:nvSpPr>
          <p:cNvPr id="3" name="Symbol zastępczy stopki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pl-PL"/>
          </a:p>
        </p:txBody>
      </p:sp>
      <p:sp>
        <p:nvSpPr>
          <p:cNvPr id="23" name="Symbol zastępczy numeru slajd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28D1C85-4017-4EBB-9092-5CF7764E03B7}"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619672" y="188640"/>
            <a:ext cx="6264696" cy="1470025"/>
          </a:xfrm>
        </p:spPr>
        <p:txBody>
          <a:bodyPr>
            <a:noAutofit/>
          </a:bodyPr>
          <a:lstStyle/>
          <a:p>
            <a:pPr algn="ctr"/>
            <a:r>
              <a:rPr lang="pl-PL" sz="6000" dirty="0" smtClean="0"/>
              <a:t>KATECHEZA 49</a:t>
            </a:r>
            <a:endParaRPr lang="pl-PL" sz="6000" dirty="0"/>
          </a:p>
        </p:txBody>
      </p:sp>
      <p:sp>
        <p:nvSpPr>
          <p:cNvPr id="3" name="Podtytuł 2"/>
          <p:cNvSpPr>
            <a:spLocks noGrp="1"/>
          </p:cNvSpPr>
          <p:nvPr>
            <p:ph type="subTitle" idx="1"/>
          </p:nvPr>
        </p:nvSpPr>
        <p:spPr>
          <a:xfrm>
            <a:off x="1403648" y="1844824"/>
            <a:ext cx="6400800" cy="1752600"/>
          </a:xfrm>
        </p:spPr>
        <p:txBody>
          <a:bodyPr>
            <a:normAutofit/>
          </a:bodyPr>
          <a:lstStyle/>
          <a:p>
            <a:pPr algn="ctr"/>
            <a:r>
              <a:rPr lang="pl-PL" sz="4400" dirty="0" smtClean="0">
                <a:solidFill>
                  <a:srgbClr val="00B0F0"/>
                </a:solidFill>
              </a:rPr>
              <a:t>TEMAT: JEZUS UZDRAWIA CHORYCH</a:t>
            </a:r>
            <a:endParaRPr lang="pl-PL" sz="4400" dirty="0">
              <a:solidFill>
                <a:srgbClr val="00B0F0"/>
              </a:solidFill>
            </a:endParaRPr>
          </a:p>
        </p:txBody>
      </p:sp>
      <p:pic>
        <p:nvPicPr>
          <p:cNvPr id="2050" name="Picture 2" descr="Zobacz obraz źródło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717032"/>
            <a:ext cx="6047244"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7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420888"/>
            <a:ext cx="7200800" cy="1066800"/>
          </a:xfrm>
        </p:spPr>
        <p:txBody>
          <a:bodyPr>
            <a:normAutofit fontScale="90000"/>
          </a:bodyPr>
          <a:lstStyle/>
          <a:p>
            <a:pPr algn="ctr"/>
            <a:r>
              <a:rPr lang="pl-PL" dirty="0" smtClean="0"/>
              <a:t>Cuda dokonane przez Jezusa były odpowiedzią na wiarę, z którą przychodzili do Niego chorzy. </a:t>
            </a:r>
            <a:r>
              <a:rPr lang="pl-PL" dirty="0"/>
              <a:t>Ó</a:t>
            </a:r>
            <a:r>
              <a:rPr lang="pl-PL" dirty="0" smtClean="0"/>
              <a:t>wczesna medycyna nie potrafiła sobie poradzić, dlatego ludzie przychodzili do Jezusa, prosząc o pomoc.</a:t>
            </a:r>
            <a:endParaRPr lang="pl-PL" dirty="0"/>
          </a:p>
        </p:txBody>
      </p:sp>
    </p:spTree>
    <p:extLst>
      <p:ext uri="{BB962C8B-B14F-4D97-AF65-F5344CB8AC3E}">
        <p14:creationId xmlns:p14="http://schemas.microsoft.com/office/powerpoint/2010/main" val="3593753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755576" y="692696"/>
            <a:ext cx="7851828" cy="1077218"/>
          </a:xfrm>
          <a:prstGeom prst="rect">
            <a:avLst/>
          </a:prstGeom>
          <a:noFill/>
        </p:spPr>
        <p:txBody>
          <a:bodyPr wrap="none" lIns="91440" tIns="45720" rIns="91440" bIns="45720">
            <a:spAutoFit/>
          </a:bodyPr>
          <a:lstStyle/>
          <a:p>
            <a:pPr algn="ctr"/>
            <a:r>
              <a:rPr lang="pl-PL" sz="3200" b="1" spc="300" dirty="0" smtClean="0">
                <a:ln w="11430" cmpd="sng">
                  <a:solidFill>
                    <a:schemeClr val="tx2"/>
                  </a:solidFill>
                  <a:prstDash val="solid"/>
                  <a:miter lim="800000"/>
                </a:ln>
                <a:solidFill>
                  <a:srgbClr val="C00000"/>
                </a:solidFill>
                <a:effectLst>
                  <a:glow rad="45500">
                    <a:schemeClr val="accent1">
                      <a:satMod val="220000"/>
                      <a:alpha val="35000"/>
                    </a:schemeClr>
                  </a:glow>
                </a:effectLst>
              </a:rPr>
              <a:t>Dzisiaj też jesteśmy świadkami</a:t>
            </a:r>
          </a:p>
          <a:p>
            <a:pPr algn="ctr"/>
            <a:r>
              <a:rPr lang="pl-PL" sz="3200" b="1" spc="300" dirty="0">
                <a:ln w="11430" cmpd="sng">
                  <a:solidFill>
                    <a:schemeClr val="tx2"/>
                  </a:solidFill>
                  <a:prstDash val="solid"/>
                  <a:miter lim="800000"/>
                </a:ln>
                <a:solidFill>
                  <a:srgbClr val="C00000"/>
                </a:solidFill>
                <a:effectLst>
                  <a:glow rad="45500">
                    <a:schemeClr val="accent1">
                      <a:satMod val="220000"/>
                      <a:alpha val="35000"/>
                    </a:schemeClr>
                  </a:glow>
                </a:effectLst>
              </a:rPr>
              <a:t>w</a:t>
            </a:r>
            <a:r>
              <a:rPr lang="pl-PL" sz="3200" b="1" cap="none" spc="300" dirty="0" smtClean="0">
                <a:ln w="11430" cmpd="sng">
                  <a:solidFill>
                    <a:schemeClr val="tx2"/>
                  </a:solidFill>
                  <a:prstDash val="solid"/>
                  <a:miter lim="800000"/>
                </a:ln>
                <a:solidFill>
                  <a:srgbClr val="C00000"/>
                </a:solidFill>
                <a:effectLst>
                  <a:glow rad="45500">
                    <a:schemeClr val="accent1">
                      <a:satMod val="220000"/>
                      <a:alpha val="35000"/>
                    </a:schemeClr>
                  </a:glow>
                </a:effectLst>
              </a:rPr>
              <a:t>ielu </a:t>
            </a:r>
            <a:r>
              <a:rPr lang="pl-PL" sz="3200" b="1" spc="300" dirty="0">
                <a:ln w="11430" cmpd="sng">
                  <a:solidFill>
                    <a:schemeClr val="tx2"/>
                  </a:solidFill>
                  <a:prstDash val="solid"/>
                  <a:miter lim="800000"/>
                </a:ln>
                <a:solidFill>
                  <a:srgbClr val="C00000"/>
                </a:solidFill>
                <a:effectLst>
                  <a:glow rad="45500">
                    <a:schemeClr val="accent1">
                      <a:satMod val="220000"/>
                      <a:alpha val="35000"/>
                    </a:schemeClr>
                  </a:glow>
                </a:effectLst>
              </a:rPr>
              <a:t>c</a:t>
            </a:r>
            <a:r>
              <a:rPr lang="pl-PL" sz="3200" b="1" cap="none" spc="300" dirty="0" smtClean="0">
                <a:ln w="11430" cmpd="sng">
                  <a:solidFill>
                    <a:schemeClr val="tx2"/>
                  </a:solidFill>
                  <a:prstDash val="solid"/>
                  <a:miter lim="800000"/>
                </a:ln>
                <a:solidFill>
                  <a:srgbClr val="C00000"/>
                </a:solidFill>
                <a:effectLst>
                  <a:glow rad="45500">
                    <a:schemeClr val="accent1">
                      <a:satMod val="220000"/>
                      <a:alpha val="35000"/>
                    </a:schemeClr>
                  </a:glow>
                </a:effectLst>
              </a:rPr>
              <a:t>udownych uzdrowień</a:t>
            </a:r>
            <a:endParaRPr lang="pl-PL" sz="3200" b="1" cap="none" spc="300" dirty="0">
              <a:ln w="11430" cmpd="sng">
                <a:solidFill>
                  <a:schemeClr val="tx2"/>
                </a:solidFill>
                <a:prstDash val="solid"/>
                <a:miter lim="800000"/>
              </a:ln>
              <a:solidFill>
                <a:srgbClr val="C00000"/>
              </a:solidFill>
              <a:effectLst>
                <a:glow rad="45500">
                  <a:schemeClr val="accent1">
                    <a:satMod val="220000"/>
                    <a:alpha val="35000"/>
                  </a:schemeClr>
                </a:glow>
              </a:effectLst>
            </a:endParaRPr>
          </a:p>
        </p:txBody>
      </p:sp>
      <p:pic>
        <p:nvPicPr>
          <p:cNvPr id="7170" name="Picture 2" descr="Zobacz obraz źródło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31546"/>
            <a:ext cx="299085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Zobacz obraz źródłow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7" y="2780928"/>
            <a:ext cx="4968553" cy="335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609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590212"/>
            <a:ext cx="8678979" cy="1754326"/>
          </a:xfrm>
          <a:prstGeom prst="rect">
            <a:avLst/>
          </a:prstGeom>
          <a:noFill/>
        </p:spPr>
        <p:txBody>
          <a:bodyPr wrap="none" lIns="91440" tIns="45720" rIns="91440" bIns="45720">
            <a:spAutoFit/>
          </a:bodyPr>
          <a:lstStyle/>
          <a:p>
            <a:pPr algn="ctr"/>
            <a:r>
              <a:rPr lang="pl-PL"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Cudowne uzdrowienia dokonują</a:t>
            </a:r>
          </a:p>
          <a:p>
            <a:pPr algn="ctr"/>
            <a:r>
              <a:rPr lang="pl-PL"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się dzięki wstawiennictwu świętych</a:t>
            </a:r>
          </a:p>
          <a:p>
            <a:pPr algn="ctr"/>
            <a:r>
              <a:rPr lang="pl-PL"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t>
            </a:r>
            <a:r>
              <a:rPr lang="pl-PL"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 św. Jana Pawła II</a:t>
            </a:r>
          </a:p>
        </p:txBody>
      </p:sp>
      <p:sp>
        <p:nvSpPr>
          <p:cNvPr id="5" name="Prostokąt 4"/>
          <p:cNvSpPr/>
          <p:nvPr/>
        </p:nvSpPr>
        <p:spPr>
          <a:xfrm>
            <a:off x="76702" y="2852936"/>
            <a:ext cx="8930499" cy="2862322"/>
          </a:xfrm>
          <a:prstGeom prst="rect">
            <a:avLst/>
          </a:prstGeom>
        </p:spPr>
        <p:txBody>
          <a:bodyPr wrap="square">
            <a:spAutoFit/>
          </a:bodyPr>
          <a:lstStyle/>
          <a:p>
            <a:pPr algn="ctr"/>
            <a:r>
              <a:rPr lang="pl-PL" dirty="0"/>
              <a:t>Bliski współpracownik Papieża Jana Pawła II kard. Francesco </a:t>
            </a:r>
            <a:r>
              <a:rPr lang="pl-PL" dirty="0" err="1"/>
              <a:t>Marchisano</a:t>
            </a:r>
            <a:r>
              <a:rPr lang="pl-PL" dirty="0"/>
              <a:t>, odpowiedzialny za Bazylikę św. Piotra, ujawnił szczegóły swojego cudownego uzdrowienia dzięki modlitwie Ojca Świętego. Ten włoski kardynał zaprzyjaźnił się </a:t>
            </a:r>
            <a:r>
              <a:rPr lang="pl-PL" dirty="0" smtClean="0"/>
              <a:t>z ks</a:t>
            </a:r>
            <a:r>
              <a:rPr lang="pl-PL" dirty="0"/>
              <a:t>. bp Wojtyłą w 1962 r. Przed pięcioma laty poważnej operacji została poddana jedna z głównych szyjnych arterii, która dostarcza krew do mózgu. Niestety, podczas operacji, na skutek lekarskiego błędu, została sparaliżowana jego prawa struna głosowa. Mówił tak cicho i niewyraźnie, że nie można go było zrozumieć. Pewnego dnia przyszedł odwiedzić go Ojciec Święty. Dotykając chorego miejsca powiedział: </a:t>
            </a:r>
            <a:r>
              <a:rPr lang="pl-PL" b="1" dirty="0"/>
              <a:t>"Nie lękaj się, zobaczysz, że Pan na nowo da ci głos. Będę się modlił za ciebie". W krótkim czasie po tym spotkaniu został całkowicie uzdrowiony. </a:t>
            </a:r>
            <a:endParaRPr lang="pl-PL" dirty="0"/>
          </a:p>
        </p:txBody>
      </p:sp>
    </p:spTree>
    <p:extLst>
      <p:ext uri="{BB962C8B-B14F-4D97-AF65-F5344CB8AC3E}">
        <p14:creationId xmlns:p14="http://schemas.microsoft.com/office/powerpoint/2010/main" val="2152593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76211" y="1124744"/>
            <a:ext cx="8496944" cy="40934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pl-PL" sz="2000" dirty="0"/>
              <a:t>Dawid miał tylko 9 lat, kiedy w 2006 roku trafił do szpitala w Gdańsku, z diagnozą guza nerki. Beznadziejny przypadek. Nie udała się operacja ostatniej szansy, lekarze nawet nie chcieli jej podejmować przewidując, że nic nie da. Ale rodzice nie przestawali modlić się do Jana Pawła II.</a:t>
            </a:r>
          </a:p>
          <a:p>
            <a:pPr algn="just"/>
            <a:r>
              <a:rPr lang="pl-PL" sz="2000" dirty="0"/>
              <a:t>Pewnego dnia wpadli na szalony pomysł, by </a:t>
            </a:r>
            <a:r>
              <a:rPr lang="pl-PL" sz="2000" b="1" dirty="0"/>
              <a:t>zawieźć syna na grób Jana Pawła II</a:t>
            </a:r>
            <a:r>
              <a:rPr lang="pl-PL" sz="2000" dirty="0"/>
              <a:t>, do Bazyliki św. Piotra w Rzymie. Przyjechali tam 29 sierpnia 2006 roku. Wszyscy troje modlili się gorąco.</a:t>
            </a:r>
          </a:p>
          <a:p>
            <a:pPr algn="just"/>
            <a:r>
              <a:rPr lang="pl-PL" sz="2000" dirty="0"/>
              <a:t>Nagle Dawid, który leżał na noszach poprosił, by pozwolili mu wstać. „Zdejmijcie mnie, chcę chodzić” – powiedział. Rodzice nie mogli wyjść ze zdumienia, gdy zobaczyli, że syn naprawdę </a:t>
            </a:r>
            <a:r>
              <a:rPr lang="pl-PL" sz="2000" b="1" dirty="0"/>
              <a:t>staje na własnych nogach</a:t>
            </a:r>
            <a:r>
              <a:rPr lang="pl-PL" sz="2000" dirty="0"/>
              <a:t> i idzie w kierunku centrum placu. Niemożliwe!</a:t>
            </a:r>
          </a:p>
          <a:p>
            <a:pPr algn="just"/>
            <a:r>
              <a:rPr lang="pl-PL" sz="2000" dirty="0"/>
              <a:t>Dawid, wychudzony, poprosił o jedzenie i podskakiwał. Na ten widok rodzice rozpłakali się. Ich modlitwa została wysłuchana.</a:t>
            </a:r>
          </a:p>
        </p:txBody>
      </p:sp>
    </p:spTree>
    <p:extLst>
      <p:ext uri="{BB962C8B-B14F-4D97-AF65-F5344CB8AC3E}">
        <p14:creationId xmlns:p14="http://schemas.microsoft.com/office/powerpoint/2010/main" val="3508630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86702" y="702568"/>
            <a:ext cx="8754320" cy="5324535"/>
          </a:xfrm>
          <a:prstGeom prst="rect">
            <a:avLst/>
          </a:prstGeom>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Pierwszy cud, uznany w procesie beatyfikacyjnym Jana Pawła II,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to było uzdrowienie siostry Marie Simon-Pierre Normand – Francuzki,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która cierpiała, podobnie jak papież, na </a:t>
            </a:r>
            <a:r>
              <a:rPr kumimoji="0" lang="pl-PL" altLang="pl-PL" sz="2000" b="1" i="0" u="none" strike="noStrike" cap="none" normalizeH="0" baseline="0" dirty="0" smtClean="0">
                <a:ln>
                  <a:noFill/>
                </a:ln>
                <a:solidFill>
                  <a:srgbClr val="000000"/>
                </a:solidFill>
                <a:effectLst/>
                <a:latin typeface="Georgia" pitchFamily="18" charset="0"/>
                <a:cs typeface="Arial" pitchFamily="34" charset="0"/>
              </a:rPr>
              <a:t>chorobę Parkinsona</a:t>
            </a: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a:t>
            </a:r>
            <a:endParaRPr kumimoji="0" lang="pl-PL" altLang="pl-PL"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Chorobę zdiagnozowano u niej w 2001 roku.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I nagle została uzdrowiona, w dwa miesiące po śmierci Jana Pawła II,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po modlitwach sióstr ze zgromadzenia Małych Sióstr Macierzyństwa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Katolickiego o jego wstawiennictwo.</a:t>
            </a:r>
            <a:endParaRPr kumimoji="0" lang="pl-PL" altLang="pl-PL"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Drugi cud dotyczył pochodzącej z Kostaryki </a:t>
            </a:r>
            <a:r>
              <a:rPr kumimoji="0" lang="pl-PL" altLang="pl-PL" sz="2000" b="0" i="0" u="none" strike="noStrike" cap="none" normalizeH="0" baseline="0" dirty="0" err="1" smtClean="0">
                <a:ln>
                  <a:noFill/>
                </a:ln>
                <a:solidFill>
                  <a:srgbClr val="000000"/>
                </a:solidFill>
                <a:effectLst/>
                <a:latin typeface="Georgia" pitchFamily="18" charset="0"/>
                <a:cs typeface="Arial" pitchFamily="34" charset="0"/>
              </a:rPr>
              <a:t>Floribeth</a:t>
            </a: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 Mora </a:t>
            </a:r>
            <a:r>
              <a:rPr kumimoji="0" lang="pl-PL" altLang="pl-PL" sz="2000" b="0" i="0" u="none" strike="noStrike" cap="none" normalizeH="0" baseline="0" dirty="0" err="1" smtClean="0">
                <a:ln>
                  <a:noFill/>
                </a:ln>
                <a:solidFill>
                  <a:srgbClr val="000000"/>
                </a:solidFill>
                <a:effectLst/>
                <a:latin typeface="Georgia" pitchFamily="18" charset="0"/>
                <a:cs typeface="Arial" pitchFamily="34" charset="0"/>
              </a:rPr>
              <a:t>Diaz</a:t>
            </a: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uzdrowionej w niewyjaśniony sposób z </a:t>
            </a:r>
            <a:r>
              <a:rPr kumimoji="0" lang="pl-PL" altLang="pl-PL" sz="2000" b="1" i="0" u="none" strike="noStrike" cap="none" normalizeH="0" baseline="0" dirty="0" smtClean="0">
                <a:ln>
                  <a:noFill/>
                </a:ln>
                <a:solidFill>
                  <a:srgbClr val="000000"/>
                </a:solidFill>
                <a:effectLst/>
                <a:latin typeface="Georgia" pitchFamily="18" charset="0"/>
                <a:cs typeface="Arial" pitchFamily="34" charset="0"/>
              </a:rPr>
              <a:t>tętniaka mózgu</a:t>
            </a: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Stało się to kilka godzin po beatyfikacji Jana Pawła II przez Benedykta XVI,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1 maja 2011 roku, którą przeżywała ze swoim mężem.</a:t>
            </a:r>
            <a:endParaRPr kumimoji="0" lang="pl-PL" altLang="pl-PL"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Lekarze nie dawali jej wcześniej żadnej nadziei, czekała w domu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na pewną śmierć.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Prosiła swojego ukochanego papieża, by się za nią wstawił.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Nazajutrz rano usłyszała głos: „Wstań, nie bój się” – opowiada.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Mówi, że widziała, </a:t>
            </a:r>
            <a:r>
              <a:rPr kumimoji="0" lang="pl-PL" altLang="pl-PL" sz="2000" b="1" i="0" u="none" strike="noStrike" cap="none" normalizeH="0" baseline="0" dirty="0" smtClean="0">
                <a:ln>
                  <a:noFill/>
                </a:ln>
                <a:solidFill>
                  <a:srgbClr val="000000"/>
                </a:solidFill>
                <a:effectLst/>
                <a:latin typeface="Georgia" pitchFamily="18" charset="0"/>
                <a:cs typeface="Arial" pitchFamily="34" charset="0"/>
              </a:rPr>
              <a:t>jak Jan Paweł II na zdjęciu wyciąga do niej dłoń</a:t>
            </a: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Georgia" pitchFamily="18" charset="0"/>
                <a:cs typeface="Arial" pitchFamily="34" charset="0"/>
              </a:rPr>
              <a:t>i zachęca, by wstała z łóżka</a:t>
            </a:r>
            <a:endParaRPr kumimoji="0" lang="pl-PL" altLang="pl-PL" sz="2000" b="0" i="0" u="sng" strike="noStrike" cap="none" normalizeH="0" baseline="0" dirty="0" smtClean="0">
              <a:ln>
                <a:noFill/>
              </a:ln>
              <a:solidFill>
                <a:srgbClr val="333333"/>
              </a:solidFill>
              <a:effectLst/>
              <a:latin typeface="Georgia" pitchFamily="18" charset="0"/>
              <a:cs typeface="Arial" pitchFamily="34" charset="0"/>
            </a:endParaRPr>
          </a:p>
        </p:txBody>
      </p:sp>
    </p:spTree>
    <p:extLst>
      <p:ext uri="{BB962C8B-B14F-4D97-AF65-F5344CB8AC3E}">
        <p14:creationId xmlns:p14="http://schemas.microsoft.com/office/powerpoint/2010/main" val="3598345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467544" y="836712"/>
            <a:ext cx="5181227" cy="1477328"/>
          </a:xfrm>
          <a:prstGeom prst="rect">
            <a:avLst/>
          </a:prstGeom>
          <a:noFill/>
        </p:spPr>
        <p:txBody>
          <a:bodyPr wrap="none" rtlCol="0">
            <a:spAutoFit/>
          </a:bodyPr>
          <a:lstStyle/>
          <a:p>
            <a:r>
              <a:rPr lang="pl-PL" dirty="0" smtClean="0"/>
              <a:t>Jak my możemy pomóc innym? Co zrobimy, gdy:</a:t>
            </a:r>
          </a:p>
          <a:p>
            <a:pPr marL="285750" indent="-285750">
              <a:buFontTx/>
              <a:buChar char="-"/>
            </a:pPr>
            <a:r>
              <a:rPr lang="pl-PL" dirty="0" smtClean="0"/>
              <a:t>Babcia nie może nawlec igły</a:t>
            </a:r>
          </a:p>
          <a:p>
            <a:pPr marL="285750" indent="-285750">
              <a:buFontTx/>
              <a:buChar char="-"/>
            </a:pPr>
            <a:r>
              <a:rPr lang="pl-PL" dirty="0" smtClean="0"/>
              <a:t>Niewidomy czegoś szuka</a:t>
            </a:r>
          </a:p>
          <a:p>
            <a:pPr marL="285750" indent="-285750">
              <a:buFontTx/>
              <a:buChar char="-"/>
            </a:pPr>
            <a:r>
              <a:rPr lang="pl-PL" dirty="0" smtClean="0"/>
              <a:t>Kolega skaleczył się w palec</a:t>
            </a:r>
          </a:p>
          <a:p>
            <a:pPr marL="285750" indent="-285750">
              <a:buFontTx/>
              <a:buChar char="-"/>
            </a:pPr>
            <a:r>
              <a:rPr lang="pl-PL" dirty="0" smtClean="0"/>
              <a:t>Mama ma gorączkę</a:t>
            </a:r>
            <a:endParaRPr lang="pl-PL" dirty="0"/>
          </a:p>
        </p:txBody>
      </p:sp>
      <p:sp>
        <p:nvSpPr>
          <p:cNvPr id="5" name="Prostokąt 4"/>
          <p:cNvSpPr/>
          <p:nvPr/>
        </p:nvSpPr>
        <p:spPr>
          <a:xfrm>
            <a:off x="940193" y="3078252"/>
            <a:ext cx="7128792" cy="34778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pl-PL" sz="2000" b="1" i="1" dirty="0"/>
              <a:t>„Ojcze w niebie, Ty z miłości do człowieka posłałeś na świat swojego Syna, który żyjąc wśród nas uzdrawiał chorych i pomagał cierpiącym. Przez Twą nieskończoną miłość, proszę Ciebie o łaskę zdrowia dla chorych, jeśli jest taka Twoja wola, a otrzymane zdrowie nie przyczyni się do ich zguby wiecznej. Proszę Cię, abyś dał im łaskę zrozumienia sensu cierpienia i choroby, aby krzyż, który dźwigają nie był bezsensownym ciężarem, ale stał się źródłem uświęcenia własnego oraz całego Kościoła. Amen”</a:t>
            </a:r>
            <a:endParaRPr lang="pl-PL" sz="2000" dirty="0"/>
          </a:p>
        </p:txBody>
      </p:sp>
      <p:sp>
        <p:nvSpPr>
          <p:cNvPr id="6" name="pole tekstowe 5"/>
          <p:cNvSpPr txBox="1"/>
          <p:nvPr/>
        </p:nvSpPr>
        <p:spPr>
          <a:xfrm>
            <a:off x="1213053" y="2540835"/>
            <a:ext cx="6867586" cy="400110"/>
          </a:xfrm>
          <a:prstGeom prst="rect">
            <a:avLst/>
          </a:prstGeom>
          <a:noFill/>
        </p:spPr>
        <p:txBody>
          <a:bodyPr wrap="none" rtlCol="0">
            <a:spAutoFit/>
          </a:bodyPr>
          <a:lstStyle/>
          <a:p>
            <a:r>
              <a:rPr lang="pl-PL" sz="2000" b="1" dirty="0" smtClean="0">
                <a:solidFill>
                  <a:schemeClr val="accent2">
                    <a:lumMod val="50000"/>
                  </a:schemeClr>
                </a:solidFill>
              </a:rPr>
              <a:t>Odmówcie razem z rodzicami modlitwę za chorych</a:t>
            </a:r>
            <a:endParaRPr lang="pl-PL" sz="2000" b="1" dirty="0">
              <a:solidFill>
                <a:schemeClr val="accent2">
                  <a:lumMod val="50000"/>
                </a:schemeClr>
              </a:solidFill>
            </a:endParaRPr>
          </a:p>
        </p:txBody>
      </p:sp>
    </p:spTree>
    <p:extLst>
      <p:ext uri="{BB962C8B-B14F-4D97-AF65-F5344CB8AC3E}">
        <p14:creationId xmlns:p14="http://schemas.microsoft.com/office/powerpoint/2010/main" val="361640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obacz obraz źródło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7272808" cy="4752528"/>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2051720" y="561454"/>
            <a:ext cx="4602542" cy="923330"/>
          </a:xfrm>
          <a:prstGeom prst="rect">
            <a:avLst/>
          </a:prstGeom>
          <a:noFill/>
        </p:spPr>
        <p:txBody>
          <a:bodyPr wrap="none" lIns="91440" tIns="45720" rIns="91440" bIns="45720">
            <a:spAutoFit/>
          </a:bodyPr>
          <a:lstStyle/>
          <a:p>
            <a:pPr algn="ctr"/>
            <a:r>
              <a:rPr lang="pl-PL"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MODLITWA</a:t>
            </a: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4812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obacz obraz źródłow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1" y="548680"/>
            <a:ext cx="6092675" cy="30243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obacz obraz źródłow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947476"/>
            <a:ext cx="4457154" cy="251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00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Zobacz obraz źródłow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6672"/>
            <a:ext cx="3912226" cy="288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Zobacz obraz źródłow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721" y="3861048"/>
            <a:ext cx="5220000" cy="25258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Zobacz obraz źródłow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620688"/>
            <a:ext cx="4334901"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66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obacz obraz źródło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82562"/>
            <a:ext cx="3744416" cy="288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Zobacz obraz źródłow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77" y="482562"/>
            <a:ext cx="4961074" cy="2880000"/>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387503" y="4149080"/>
            <a:ext cx="8613255"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pl-PL" sz="3200" b="1" dirty="0" smtClean="0">
                <a:ln w="17780" cmpd="sng">
                  <a:solidFill>
                    <a:schemeClr val="accent3">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Każdy chory potrzebuje pomocy innych.</a:t>
            </a:r>
          </a:p>
          <a:p>
            <a:pPr algn="ctr"/>
            <a:r>
              <a:rPr lang="pl-PL" sz="3200" b="1" cap="none" spc="0" dirty="0" smtClean="0">
                <a:ln w="17780" cmpd="sng">
                  <a:solidFill>
                    <a:schemeClr val="accent3">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Chory nie zrobi niczego sam.</a:t>
            </a:r>
          </a:p>
          <a:p>
            <a:pPr algn="ctr"/>
            <a:r>
              <a:rPr lang="pl-PL" sz="3200" b="1" dirty="0" smtClean="0">
                <a:ln w="17780" cmpd="sng">
                  <a:solidFill>
                    <a:schemeClr val="accent3">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Chora osoba prosi innych o pomoc</a:t>
            </a:r>
            <a:endParaRPr lang="pl-PL" sz="3200" b="1" cap="none" spc="0" dirty="0">
              <a:ln w="17780" cmpd="sng">
                <a:solidFill>
                  <a:schemeClr val="accent3">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8822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620688"/>
            <a:ext cx="8229600" cy="1066800"/>
          </a:xfrm>
        </p:spPr>
        <p:txBody>
          <a:bodyPr>
            <a:normAutofit fontScale="90000"/>
          </a:bodyPr>
          <a:lstStyle/>
          <a:p>
            <a:r>
              <a:rPr lang="pl-PL" sz="3600" dirty="0" smtClean="0"/>
              <a:t>Odczytajmy tekst Ewangelii </a:t>
            </a:r>
            <a:r>
              <a:rPr lang="pl-PL" sz="3600" dirty="0" err="1" smtClean="0"/>
              <a:t>Łk</a:t>
            </a:r>
            <a:r>
              <a:rPr lang="pl-PL" sz="3600" dirty="0" smtClean="0"/>
              <a:t> 18, 35-42 </a:t>
            </a:r>
            <a:endParaRPr lang="pl-PL" sz="3600" dirty="0"/>
          </a:p>
        </p:txBody>
      </p:sp>
      <p:sp>
        <p:nvSpPr>
          <p:cNvPr id="3" name="Symbol zastępczy zawartości 2"/>
          <p:cNvSpPr>
            <a:spLocks noGrp="1"/>
          </p:cNvSpPr>
          <p:nvPr>
            <p:ph idx="1"/>
          </p:nvPr>
        </p:nvSpPr>
        <p:spPr>
          <a:xfrm>
            <a:off x="467544" y="1700808"/>
            <a:ext cx="8229600" cy="4325112"/>
          </a:xfrm>
        </p:spPr>
        <p:style>
          <a:lnRef idx="2">
            <a:schemeClr val="accent2"/>
          </a:lnRef>
          <a:fillRef idx="1">
            <a:schemeClr val="lt1"/>
          </a:fillRef>
          <a:effectRef idx="0">
            <a:schemeClr val="accent2"/>
          </a:effectRef>
          <a:fontRef idx="minor">
            <a:schemeClr val="dk1"/>
          </a:fontRef>
        </p:style>
        <p:txBody>
          <a:bodyPr>
            <a:noAutofit/>
          </a:bodyPr>
          <a:lstStyle/>
          <a:p>
            <a:pPr algn="ctr"/>
            <a:r>
              <a:rPr lang="pl-PL" sz="2400" dirty="0"/>
              <a:t>Kiedy zbliżał się do Jerycha, jakiś niewidomy siedział przy drodze i żebrał. </a:t>
            </a:r>
            <a:r>
              <a:rPr lang="pl-PL" sz="2400" dirty="0" smtClean="0"/>
              <a:t>Gdy </a:t>
            </a:r>
            <a:r>
              <a:rPr lang="pl-PL" sz="2400" dirty="0"/>
              <a:t>usłyszał, że tłum przeciąga, dowiadywał się, co się dzieje. </a:t>
            </a:r>
            <a:r>
              <a:rPr lang="pl-PL" sz="2400" dirty="0" smtClean="0"/>
              <a:t>Powiedzieli </a:t>
            </a:r>
            <a:r>
              <a:rPr lang="pl-PL" sz="2400" dirty="0"/>
              <a:t>mu, że Jezus z Nazaretu przechodzi. </a:t>
            </a:r>
            <a:r>
              <a:rPr lang="pl-PL" sz="2400" dirty="0" smtClean="0"/>
              <a:t>Wtedy </a:t>
            </a:r>
            <a:r>
              <a:rPr lang="pl-PL" sz="2400" dirty="0"/>
              <a:t>zaczął wołać: «Jezusie, Synu Dawida, ulituj się nade mną!» </a:t>
            </a:r>
            <a:r>
              <a:rPr lang="pl-PL" sz="2400" dirty="0" smtClean="0"/>
              <a:t>Ci</a:t>
            </a:r>
            <a:r>
              <a:rPr lang="pl-PL" sz="2400" dirty="0"/>
              <a:t>, co szli na przedzie, nastawali na niego, żeby umilkł. Lecz on jeszcze głośniej wołał: «Jezusie, Synu Dawida, ulituj się nade mną!» </a:t>
            </a:r>
            <a:r>
              <a:rPr lang="pl-PL" sz="2400" dirty="0" smtClean="0"/>
              <a:t>Jezus </a:t>
            </a:r>
            <a:r>
              <a:rPr lang="pl-PL" sz="2400" dirty="0"/>
              <a:t>przystanął i kazał przyprowadzić go do siebie. A gdy się zbliżył, zapytał go: </a:t>
            </a:r>
            <a:r>
              <a:rPr lang="pl-PL" sz="2400" dirty="0" smtClean="0"/>
              <a:t>«Co </a:t>
            </a:r>
            <a:r>
              <a:rPr lang="pl-PL" sz="2400" dirty="0"/>
              <a:t>chcesz, abym ci uczynił?» Odpowiedział: «Panie, żebym przejrzał». </a:t>
            </a:r>
            <a:r>
              <a:rPr lang="pl-PL" sz="2400" dirty="0" smtClean="0"/>
              <a:t>Jezus </a:t>
            </a:r>
            <a:r>
              <a:rPr lang="pl-PL" sz="2400" dirty="0"/>
              <a:t>mu odrzekł: «Przejrzyj, twoja wiara cię uzdrowiła». </a:t>
            </a:r>
            <a:endParaRPr lang="pl-PL" sz="2400" dirty="0"/>
          </a:p>
        </p:txBody>
      </p:sp>
    </p:spTree>
    <p:extLst>
      <p:ext uri="{BB962C8B-B14F-4D97-AF65-F5344CB8AC3E}">
        <p14:creationId xmlns:p14="http://schemas.microsoft.com/office/powerpoint/2010/main" val="15211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braz znaleziony dla: uzdrowienie niewidome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068958"/>
            <a:ext cx="3528392" cy="2684463"/>
          </a:xfrm>
          <a:prstGeom prst="rect">
            <a:avLst/>
          </a:prstGeom>
          <a:noFill/>
          <a:extLst>
            <a:ext uri="{909E8E84-426E-40DD-AFC4-6F175D3DCCD1}">
              <a14:hiddenFill xmlns:a14="http://schemas.microsoft.com/office/drawing/2010/main">
                <a:solidFill>
                  <a:srgbClr val="FFFFFF"/>
                </a:solidFill>
              </a14:hiddenFill>
            </a:ext>
          </a:extLst>
        </p:spPr>
      </p:pic>
      <p:sp>
        <p:nvSpPr>
          <p:cNvPr id="4" name="Objaśnienie owalne 3"/>
          <p:cNvSpPr/>
          <p:nvPr/>
        </p:nvSpPr>
        <p:spPr>
          <a:xfrm rot="1230116">
            <a:off x="2270116" y="806635"/>
            <a:ext cx="3456384" cy="1872208"/>
          </a:xfrm>
          <a:prstGeom prst="wedgeEllipse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smtClean="0">
                <a:solidFill>
                  <a:schemeClr val="tx1"/>
                </a:solidFill>
              </a:rPr>
              <a:t>Jezusie, Synu Dawida, ulituj się nade mną</a:t>
            </a:r>
            <a:endParaRPr lang="pl-PL" sz="2800" dirty="0">
              <a:solidFill>
                <a:schemeClr val="tx1"/>
              </a:solidFill>
            </a:endParaRPr>
          </a:p>
        </p:txBody>
      </p:sp>
      <p:sp>
        <p:nvSpPr>
          <p:cNvPr id="6" name="Objaśnienie w chmurce 5"/>
          <p:cNvSpPr/>
          <p:nvPr/>
        </p:nvSpPr>
        <p:spPr>
          <a:xfrm rot="2285597">
            <a:off x="5288975" y="2953513"/>
            <a:ext cx="3720607" cy="215385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dirty="0" smtClean="0"/>
              <a:t>Panie, abym przejrzał</a:t>
            </a:r>
            <a:endParaRPr lang="pl-PL" sz="3200" dirty="0"/>
          </a:p>
        </p:txBody>
      </p:sp>
    </p:spTree>
    <p:extLst>
      <p:ext uri="{BB962C8B-B14F-4D97-AF65-F5344CB8AC3E}">
        <p14:creationId xmlns:p14="http://schemas.microsoft.com/office/powerpoint/2010/main" val="1840938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Zobacz obraz źródło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204864"/>
            <a:ext cx="4248472" cy="4392488"/>
          </a:xfrm>
          <a:prstGeom prst="rect">
            <a:avLst/>
          </a:prstGeom>
          <a:noFill/>
          <a:extLst>
            <a:ext uri="{909E8E84-426E-40DD-AFC4-6F175D3DCCD1}">
              <a14:hiddenFill xmlns:a14="http://schemas.microsoft.com/office/drawing/2010/main">
                <a:solidFill>
                  <a:srgbClr val="FFFFFF"/>
                </a:solidFill>
              </a14:hiddenFill>
            </a:ext>
          </a:extLst>
        </p:spPr>
      </p:pic>
      <p:sp>
        <p:nvSpPr>
          <p:cNvPr id="6" name="Zwój poziomy 5"/>
          <p:cNvSpPr/>
          <p:nvPr/>
        </p:nvSpPr>
        <p:spPr>
          <a:xfrm>
            <a:off x="2430551" y="548680"/>
            <a:ext cx="3888432" cy="1368152"/>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l-PL" sz="3600" dirty="0" smtClean="0"/>
              <a:t>Twoja wiara cię uzdrowiła</a:t>
            </a:r>
            <a:endParaRPr lang="pl-PL" sz="3600" dirty="0"/>
          </a:p>
        </p:txBody>
      </p:sp>
    </p:spTree>
    <p:extLst>
      <p:ext uri="{BB962C8B-B14F-4D97-AF65-F5344CB8AC3E}">
        <p14:creationId xmlns:p14="http://schemas.microsoft.com/office/powerpoint/2010/main" val="301848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92696"/>
            <a:ext cx="8229600" cy="1066800"/>
          </a:xfrm>
        </p:spPr>
        <p:txBody>
          <a:bodyPr>
            <a:normAutofit fontScale="90000"/>
          </a:bodyPr>
          <a:lstStyle/>
          <a:p>
            <a:r>
              <a:rPr lang="pl-PL" dirty="0" smtClean="0"/>
              <a:t>W Ewangelii znajdujemy wiele innych cudów dokonanych przez Jezusa:</a:t>
            </a:r>
            <a:endParaRPr lang="pl-PL" dirty="0"/>
          </a:p>
        </p:txBody>
      </p:sp>
      <p:sp>
        <p:nvSpPr>
          <p:cNvPr id="3" name="Symbol zastępczy zawartości 2"/>
          <p:cNvSpPr>
            <a:spLocks noGrp="1"/>
          </p:cNvSpPr>
          <p:nvPr>
            <p:ph idx="1"/>
          </p:nvPr>
        </p:nvSpPr>
        <p:spPr>
          <a:xfrm>
            <a:off x="457200" y="2249424"/>
            <a:ext cx="8229600" cy="3051784"/>
          </a:xfrm>
        </p:spPr>
        <p:txBody>
          <a:bodyPr/>
          <a:lstStyle/>
          <a:p>
            <a:r>
              <a:rPr lang="pl-PL" b="1" dirty="0" smtClean="0">
                <a:solidFill>
                  <a:srgbClr val="C00000"/>
                </a:solidFill>
                <a:effectLst>
                  <a:outerShdw blurRad="38100" dist="38100" dir="2700000" algn="tl">
                    <a:srgbClr val="000000">
                      <a:alpha val="43137"/>
                    </a:srgbClr>
                  </a:outerShdw>
                </a:effectLst>
              </a:rPr>
              <a:t>Uzdrowienia:</a:t>
            </a:r>
          </a:p>
          <a:p>
            <a:r>
              <a:rPr lang="pl-PL" dirty="0"/>
              <a:t>T</a:t>
            </a:r>
            <a:r>
              <a:rPr lang="pl-PL" dirty="0" smtClean="0"/>
              <a:t>eściowej Piotra,</a:t>
            </a:r>
          </a:p>
          <a:p>
            <a:r>
              <a:rPr lang="pl-PL" dirty="0" smtClean="0"/>
              <a:t>Trędowatych,</a:t>
            </a:r>
          </a:p>
          <a:p>
            <a:r>
              <a:rPr lang="pl-PL" dirty="0" smtClean="0"/>
              <a:t>Opętanych,</a:t>
            </a:r>
          </a:p>
          <a:p>
            <a:r>
              <a:rPr lang="pl-PL" dirty="0"/>
              <a:t>P</a:t>
            </a:r>
            <a:r>
              <a:rPr lang="pl-PL" dirty="0" smtClean="0"/>
              <a:t>aralityka,</a:t>
            </a:r>
          </a:p>
          <a:p>
            <a:r>
              <a:rPr lang="pl-PL" dirty="0" smtClean="0"/>
              <a:t>Kobiety cierpiącej na krwotok.</a:t>
            </a:r>
          </a:p>
          <a:p>
            <a:endParaRPr lang="pl-PL" dirty="0" smtClean="0"/>
          </a:p>
          <a:p>
            <a:endParaRPr lang="pl-PL" dirty="0"/>
          </a:p>
        </p:txBody>
      </p:sp>
    </p:spTree>
    <p:extLst>
      <p:ext uri="{BB962C8B-B14F-4D97-AF65-F5344CB8AC3E}">
        <p14:creationId xmlns:p14="http://schemas.microsoft.com/office/powerpoint/2010/main" val="35203818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lkomiejski">
  <a:themeElements>
    <a:clrScheme name="Wielkomiejski">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Wielkomiejski">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elkomiejski">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47</TotalTime>
  <Words>856</Words>
  <Application>Microsoft Office PowerPoint</Application>
  <PresentationFormat>Pokaz na ekranie (4:3)</PresentationFormat>
  <Paragraphs>53</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Wielkomiejski</vt:lpstr>
      <vt:lpstr>KATECHEZA 49</vt:lpstr>
      <vt:lpstr>Prezentacja programu PowerPoint</vt:lpstr>
      <vt:lpstr>Prezentacja programu PowerPoint</vt:lpstr>
      <vt:lpstr>Prezentacja programu PowerPoint</vt:lpstr>
      <vt:lpstr>Prezentacja programu PowerPoint</vt:lpstr>
      <vt:lpstr>Odczytajmy tekst Ewangelii Łk 18, 35-42 </vt:lpstr>
      <vt:lpstr>Prezentacja programu PowerPoint</vt:lpstr>
      <vt:lpstr>Prezentacja programu PowerPoint</vt:lpstr>
      <vt:lpstr>W Ewangelii znajdujemy wiele innych cudów dokonanych przez Jezusa:</vt:lpstr>
      <vt:lpstr>Cuda dokonane przez Jezusa były odpowiedzią na wiarę, z którą przychodzili do Niego chorzy. Ówczesna medycyna nie potrafiła sobie poradzić, dlatego ludzie przychodzili do Jezusa, prosząc o pomoc.</vt:lpstr>
      <vt:lpstr>Prezentacja programu PowerPoint</vt:lpstr>
      <vt:lpstr>Prezentacja programu PowerPoint</vt:lpstr>
      <vt:lpstr>Prezentacja programu PowerPoint</vt:lpstr>
      <vt:lpstr>Prezentacja programu PowerPoint</vt:lpstr>
      <vt:lpstr>Prezentacja programu PowerPoint</vt:lpstr>
    </vt:vector>
  </TitlesOfParts>
  <Company>Sil-art Rycho444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KATECHEZA 49</dc:title>
  <dc:creator>Kowalski Ryszard</dc:creator>
  <cp:lastModifiedBy>Kowalski Ryszard</cp:lastModifiedBy>
  <cp:revision>5</cp:revision>
  <dcterms:created xsi:type="dcterms:W3CDTF">2020-06-03T08:20:36Z</dcterms:created>
  <dcterms:modified xsi:type="dcterms:W3CDTF">2020-06-03T09:07:50Z</dcterms:modified>
</cp:coreProperties>
</file>