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CC"/>
    <a:srgbClr val="FF3399"/>
    <a:srgbClr val="00CC00"/>
    <a:srgbClr val="660066"/>
    <a:srgbClr val="FF9900"/>
    <a:srgbClr val="3366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27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266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88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04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5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1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93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896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68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0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1A7B3C-53DF-48D9-ABEA-A5DDEC49AA79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9BBCFE-AE72-43BF-B9BD-75289B7D332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4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sk-SK" b="1" dirty="0" smtClean="0">
                <a:solidFill>
                  <a:srgbClr val="CC0066"/>
                </a:solidFill>
              </a:rPr>
              <a:t>Inteligencia a nadanie</a:t>
            </a:r>
            <a:endParaRPr lang="sk-SK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ĺžnik 1"/>
              <p:cNvSpPr/>
              <p:nvPr/>
            </p:nvSpPr>
            <p:spPr>
              <a:xfrm>
                <a:off x="0" y="0"/>
                <a:ext cx="9144000" cy="82557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Inteligencia -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schopnos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SansMS,Bold"/>
                  </a:rPr>
                  <a:t>ť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prispôsobi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SansMS,Bold"/>
                  </a:rPr>
                  <a:t>ť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sa, rieši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SansMS,Bold"/>
                  </a:rPr>
                  <a:t>ť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nové problémy, orientova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SansMS,Bold"/>
                  </a:rPr>
                  <a:t>ť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sa v nových situáciách na základe porozumenia podstatným súvislostiam a vz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SansMS,Bold"/>
                  </a:rPr>
                  <a:t>ť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ahom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.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Úrove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SansMS"/>
                  </a:rPr>
                  <a:t>ň 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inteligencie sa zis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SansMS"/>
                  </a:rPr>
                  <a:t>ť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uje inteligen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SansMS"/>
                  </a:rPr>
                  <a:t>č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nými testami, vyjadruje 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sa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 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pomocou </a:t>
                </a: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IQ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 – inteligen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ea typeface="Calibri" pitchFamily="34" charset="0"/>
                    <a:cs typeface="ComicSansMS"/>
                  </a:rPr>
                  <a:t>č</a:t>
                </a:r>
                <a:r>
                  <a:rPr kumimoji="0" lang="sk-SK" sz="36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ného kvocientu.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k-SK" sz="3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" pitchFamily="34" charset="0"/>
                  <a:cs typeface="Comic Sans MS" pitchFamily="66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k-SK" sz="36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libri" pitchFamily="34" charset="0"/>
                    <a:cs typeface="Comic Sans MS" pitchFamily="66" charset="0"/>
                  </a:rPr>
                  <a:t>Výpočet </a:t>
                </a:r>
                <a:r>
                  <a:rPr lang="sk-SK" sz="36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libri" pitchFamily="34" charset="0"/>
                    <a:cs typeface="Comic Sans MS" pitchFamily="66" charset="0"/>
                  </a:rPr>
                  <a:t>IQ:</a:t>
                </a:r>
                <a:endParaRPr lang="sk-SK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" pitchFamily="34" charset="0"/>
                  <a:cs typeface="Comic Sans MS" pitchFamily="66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IQ=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sk-SK" sz="3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ment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á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lny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vek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MV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fyzick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ý 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vek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FV</m:t>
                        </m:r>
                        <m:r>
                          <m:rPr>
                            <m:nor/>
                          </m:rPr>
                          <a:rPr lang="sk-SK" sz="3600" b="1" dirty="0">
                            <a:solidFill>
                              <a:srgbClr val="FF6600"/>
                            </a:solidFill>
                            <a:ea typeface="Calibri" pitchFamily="34" charset="0"/>
                            <a:cs typeface="Comic Sans MS" pitchFamily="66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sk-SK" sz="3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 </a:t>
                </a:r>
                <a:r>
                  <a:rPr kumimoji="0" lang="sk-SK" sz="28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x </a:t>
                </a:r>
                <a:r>
                  <a:rPr kumimoji="0" lang="sk-SK" sz="28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ea typeface="Calibri" pitchFamily="34" charset="0"/>
                    <a:cs typeface="Comic Sans MS" pitchFamily="66" charset="0"/>
                  </a:rPr>
                  <a:t>100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k-SK" sz="3600" b="1" dirty="0" smtClean="0">
                  <a:solidFill>
                    <a:srgbClr val="FF6600"/>
                  </a:solidFill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sk-SK" sz="36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k-SK" sz="3600" b="1" dirty="0" smtClean="0">
                  <a:solidFill>
                    <a:srgbClr val="FF6600"/>
                  </a:solidFill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sk-SK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Obdĺž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8255786"/>
              </a:xfrm>
              <a:prstGeom prst="rect">
                <a:avLst/>
              </a:prstGeom>
              <a:blipFill>
                <a:blip r:embed="rId2"/>
                <a:stretch>
                  <a:fillRect l="-2000" t="-110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omic Sans MS" pitchFamily="66" charset="0"/>
              </a:rPr>
              <a:t>Všeobecne sa uznávajú tieto stupne intelektového výkonu, vyjadrené v bodoch IQ :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ea typeface="Calibri" pitchFamily="34" charset="0"/>
                <a:cs typeface="Comic Sans MS" pitchFamily="66" charset="0"/>
              </a:rPr>
              <a:t>1) do 20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3366CC"/>
                </a:solidFill>
                <a:effectLst/>
                <a:ea typeface="Calibri" pitchFamily="34" charset="0"/>
                <a:cs typeface="Comic Sans MS" pitchFamily="66" charset="0"/>
              </a:rPr>
              <a:t>idiocia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ea typeface="Calibri" pitchFamily="34" charset="0"/>
                <a:cs typeface="Comic Sans MS" pitchFamily="66" charset="0"/>
              </a:rPr>
              <a:t>2) 20 - 49 imbecilita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CC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mic Sans MS" pitchFamily="66" charset="0"/>
              </a:rPr>
              <a:t>3) 50 - 69 debilita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 Sans MS" pitchFamily="66" charset="0"/>
              </a:rPr>
              <a:t>4) 70 - 79 hrani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SansMS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 Sans MS" pitchFamily="66" charset="0"/>
              </a:rPr>
              <a:t>né pásmo medzi rozumovou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b="1" dirty="0" smtClean="0">
                <a:solidFill>
                  <a:srgbClr val="FF9900"/>
                </a:solidFill>
                <a:ea typeface="Calibri" pitchFamily="34" charset="0"/>
                <a:cs typeface="Comic Sans MS" pitchFamily="66" charset="0"/>
              </a:rPr>
              <a:t>    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 Sans MS" pitchFamily="66" charset="0"/>
              </a:rPr>
              <a:t>zaostalos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SansMS"/>
              </a:rPr>
              <a:t>ť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ea typeface="Calibri" pitchFamily="34" charset="0"/>
                <a:cs typeface="Comic Sans MS" pitchFamily="66" charset="0"/>
              </a:rPr>
              <a:t>ou a normou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Comic Sans MS" pitchFamily="66" charset="0"/>
              </a:rPr>
              <a:t>5) 80 - 89 podpriemerná inteligencia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omic Sans MS" pitchFamily="66" charset="0"/>
              </a:rPr>
              <a:t>6) 90 - 109 priemerná inteligencia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Comic Sans MS" pitchFamily="66" charset="0"/>
              </a:rPr>
              <a:t>7) 110 - 119 nadpriemerná inteligencia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itchFamily="34" charset="0"/>
                <a:cs typeface="Comic Sans MS" pitchFamily="66" charset="0"/>
              </a:rPr>
              <a:t>8) 120 - 139 vysoká inteligencia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Calibri" pitchFamily="34" charset="0"/>
                <a:cs typeface="Comic Sans MS" pitchFamily="66" charset="0"/>
              </a:rPr>
              <a:t>9) 140 a viac ve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Calibri" pitchFamily="34" charset="0"/>
                <a:cs typeface="ComicSansMS"/>
              </a:rPr>
              <a:t>ľ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Calibri" pitchFamily="34" charset="0"/>
                <a:cs typeface="Comic Sans MS" pitchFamily="66" charset="0"/>
              </a:rPr>
              <a:t>mi vysoká inteligencia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NADANIE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 – je súhrnom vlôh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i schopností pre ur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itú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innos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ť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,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lovek pri nej dosahuje nadpriemerné výsledky.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TALENT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– súhrn vlôh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(napr. schopnos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vníma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rytmus)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spolu s ur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itou úrov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ň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ou zru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č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ností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(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napr. schopnos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nama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ľ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ova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ť ľ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udskú postavu), ktoré vytvárajú predpoklady na umeleckú tvorbu, mimoriadne nadanie, mimoriadne dobré výsledky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GENIALITA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 – mimoriadny talent, vrcholné diela s prínosom pre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ľ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udstvo.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3600" b="1" dirty="0" smtClean="0">
              <a:solidFill>
                <a:srgbClr val="80008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MENTÁLNE POSTIHNUTIE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Popri pojme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poruchy intelektu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sa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asto používajú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ď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alšie pojmy: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mentálne postihnutie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alebo </a:t>
            </a:r>
            <a:r>
              <a:rPr kumimoji="0" lang="sk-SK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slabomyse</a:t>
            </a:r>
            <a:r>
              <a:rPr kumimoji="0" lang="sk-SK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ľ</a:t>
            </a:r>
            <a:r>
              <a:rPr kumimoji="0" lang="sk-SK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nos</a:t>
            </a:r>
            <a:r>
              <a:rPr kumimoji="0" lang="sk-SK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ť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(v staršej literatúre)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-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oligofrénia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(najmä v psychiatrii)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Všetky pojmy vyjadrujú defektnú (poruchovú) úrove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SansMS,Bold"/>
              </a:rPr>
              <a:t>ň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intelektových schopností na základe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retardácie (zaostávania) vo vývine schopností už od narodenia.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36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1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sz="2400" b="1" dirty="0" smtClean="0">
                <a:solidFill>
                  <a:srgbClr val="00CC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Debilita </a:t>
            </a:r>
            <a:r>
              <a:rPr lang="sk-SK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–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je oslabená schopnos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narába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s abstraktnými pojmami, ktoré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asto v slovnej zásobe úplne chýbajú. Prítomná je tiež znížená chápavos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, zhoršený úsudok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s neschopnos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ou korekcie...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sz="2400" b="1" dirty="0" smtClean="0">
                <a:solidFill>
                  <a:srgbClr val="FF3399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Imbecilita</a:t>
            </a:r>
            <a:r>
              <a:rPr lang="sk-SK" sz="2400" b="1" dirty="0" smtClean="0">
                <a:solidFill>
                  <a:srgbClr val="00008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 </a:t>
            </a:r>
            <a:r>
              <a:rPr lang="sk-SK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–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stredne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ažká úrove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ň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mentálnej retardácie, </a:t>
            </a:r>
            <a:r>
              <a:rPr lang="sk-SK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vzdelávate</a:t>
            </a:r>
            <a:r>
              <a:rPr lang="sk-SK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ľ</a:t>
            </a:r>
            <a:r>
              <a:rPr lang="sk-SK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nos</a:t>
            </a:r>
            <a:r>
              <a:rPr lang="sk-SK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takto postihnutých jedincov je výrazne obmedzená. Re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 chôdza sa u nich oneskorujú o 3 – 4 roky, sú neobratní, nie sú schopní nau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i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sa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íta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 písa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,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asto sú impulzívni...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sz="2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Idiotia (</a:t>
            </a:r>
            <a:r>
              <a:rPr lang="sk-SK" sz="2400" b="1" dirty="0" err="1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idiocia</a:t>
            </a:r>
            <a:r>
              <a:rPr lang="sk-SK" sz="2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) </a:t>
            </a:r>
            <a:r>
              <a:rPr lang="sk-SK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-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re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 chôdza sa u nich objavujú okolo 6 roku, aj neskôr, re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obsahuje nieko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ľ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ko slov,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asto nedokážu zachováva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ť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telesnú 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č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istotu , dlho si osvojujú hygienické návyky, bývajú umiest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SansMS"/>
              </a:rPr>
              <a:t>ň</a:t>
            </a:r>
            <a:r>
              <a:rPr lang="sk-SK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omic Sans MS" pitchFamily="66" charset="0"/>
              </a:rPr>
              <a:t>ovaní v ošetrovacích ústavoch.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sk-SK" sz="24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899568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Získané poruchy intelektu</a:t>
            </a:r>
            <a:endParaRPr lang="sk-SK" sz="3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68096" y="1484784"/>
            <a:ext cx="7290055" cy="482457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niektorých ľudí sa porucha vyskytla neskôr v priebehu života </a:t>
            </a:r>
            <a:r>
              <a:rPr lang="sk-SK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najčastejšie </a:t>
            </a: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 </a:t>
            </a:r>
            <a:r>
              <a:rPr lang="sk-SK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dôsledok úrazu</a:t>
            </a:r>
            <a:endParaRPr lang="sk-SK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alebo </a:t>
            </a:r>
            <a:r>
              <a:rPr lang="sk-SK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poškodenia mozgu</a:t>
            </a: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, napr. alkoholizmom alebo jedovatými - toxickými </a:t>
            </a:r>
            <a:r>
              <a:rPr lang="sk-SK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látkami,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k-SK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alebo </a:t>
            </a: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predstavuje </a:t>
            </a:r>
            <a:r>
              <a:rPr lang="sk-SK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postupný úbytok intelektových schopností</a:t>
            </a:r>
            <a:r>
              <a:rPr lang="sk-SK" sz="3200" dirty="0">
                <a:solidFill>
                  <a:srgbClr val="00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 zvlášť v starobe = </a:t>
            </a:r>
            <a:r>
              <a:rPr lang="sk-SK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itchFamily="34" charset="0"/>
                <a:cs typeface="Calibri" panose="020F0502020204030204" pitchFamily="34" charset="0"/>
              </a:rPr>
              <a:t>demencia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</TotalTime>
  <Words>418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ComicSansMS</vt:lpstr>
      <vt:lpstr>ComicSansMS,Bold</vt:lpstr>
      <vt:lpstr>Tw Cen MT</vt:lpstr>
      <vt:lpstr>Tw Cen MT Condensed</vt:lpstr>
      <vt:lpstr>Wingdings 3</vt:lpstr>
      <vt:lpstr>Integrál</vt:lpstr>
      <vt:lpstr>Inteligencia a nadanie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Získané poruchy intelektu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 nadanie</dc:title>
  <dc:creator>Lazorcak</dc:creator>
  <cp:lastModifiedBy>ssus</cp:lastModifiedBy>
  <cp:revision>19</cp:revision>
  <dcterms:created xsi:type="dcterms:W3CDTF">2010-07-31T13:10:55Z</dcterms:created>
  <dcterms:modified xsi:type="dcterms:W3CDTF">2020-11-04T10:22:57Z</dcterms:modified>
</cp:coreProperties>
</file>