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D55-94E4-434C-A441-5ECA2127DAE4}" type="datetimeFigureOut">
              <a:rPr lang="sk-SK" smtClean="0"/>
              <a:t>20. 11. 2020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590D-7223-464C-B5C4-D3E5786ABA8B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247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D55-94E4-434C-A441-5ECA2127DAE4}" type="datetimeFigureOut">
              <a:rPr lang="sk-SK" smtClean="0"/>
              <a:t>20. 11. 2020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590D-7223-464C-B5C4-D3E5786ABA8B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0953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D55-94E4-434C-A441-5ECA2127DAE4}" type="datetimeFigureOut">
              <a:rPr lang="sk-SK" smtClean="0"/>
              <a:t>20. 11. 2020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590D-7223-464C-B5C4-D3E5786ABA8B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312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D55-94E4-434C-A441-5ECA2127DAE4}" type="datetimeFigureOut">
              <a:rPr lang="sk-SK" smtClean="0"/>
              <a:t>20. 11. 2020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590D-7223-464C-B5C4-D3E5786ABA8B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36487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D55-94E4-434C-A441-5ECA2127DAE4}" type="datetimeFigureOut">
              <a:rPr lang="sk-SK" smtClean="0"/>
              <a:t>20. 11. 2020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590D-7223-464C-B5C4-D3E5786ABA8B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097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D55-94E4-434C-A441-5ECA2127DAE4}" type="datetimeFigureOut">
              <a:rPr lang="sk-SK" smtClean="0"/>
              <a:t>20. 11. 2020</a:t>
            </a:fld>
            <a:endParaRPr lang="sk-SK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590D-7223-464C-B5C4-D3E5786ABA8B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1471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D55-94E4-434C-A441-5ECA2127DAE4}" type="datetimeFigureOut">
              <a:rPr lang="sk-SK" smtClean="0"/>
              <a:t>20. 11. 2020</a:t>
            </a:fld>
            <a:endParaRPr lang="sk-SK" dirty="0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590D-7223-464C-B5C4-D3E5786ABA8B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1651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D55-94E4-434C-A441-5ECA2127DAE4}" type="datetimeFigureOut">
              <a:rPr lang="sk-SK" smtClean="0"/>
              <a:t>20. 11. 2020</a:t>
            </a:fld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590D-7223-464C-B5C4-D3E5786ABA8B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889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D55-94E4-434C-A441-5ECA2127DAE4}" type="datetimeFigureOut">
              <a:rPr lang="sk-SK" smtClean="0"/>
              <a:t>20. 11. 2020</a:t>
            </a:fld>
            <a:endParaRPr lang="sk-SK" dirty="0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590D-7223-464C-B5C4-D3E5786ABA8B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8673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D55-94E4-434C-A441-5ECA2127DAE4}" type="datetimeFigureOut">
              <a:rPr lang="sk-SK" smtClean="0"/>
              <a:t>20. 11. 2020</a:t>
            </a:fld>
            <a:endParaRPr lang="sk-SK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590D-7223-464C-B5C4-D3E5786ABA8B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2281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3D55-94E4-434C-A441-5ECA2127DAE4}" type="datetimeFigureOut">
              <a:rPr lang="sk-SK" smtClean="0"/>
              <a:t>20. 11. 2020</a:t>
            </a:fld>
            <a:endParaRPr lang="sk-SK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590D-7223-464C-B5C4-D3E5786ABA8B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5918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63D55-94E4-434C-A441-5ECA2127DAE4}" type="datetimeFigureOut">
              <a:rPr lang="sk-SK" smtClean="0"/>
              <a:t>20. 11. 2020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590D-7223-464C-B5C4-D3E5786ABA8B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87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Stanovenie ceny tovaru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278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Stanovenie ceny pre veľko- a maloobchodníkov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Najjednoduchší spôsob:</a:t>
            </a:r>
          </a:p>
          <a:p>
            <a:r>
              <a:rPr lang="sk-SK" dirty="0" smtClean="0"/>
              <a:t>Ponúkaná cena za kus = čistá režijná cena + režijné prirážky + DPH (ak je použiteľná)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773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dirty="0" smtClean="0"/>
              <a:t>Stanovenie základných cien pre výrobcov</a:t>
            </a:r>
            <a:endParaRPr lang="sk-SK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sk-SK" dirty="0" smtClean="0"/>
                  <a:t>Ponúkaná </a:t>
                </a:r>
                <a:r>
                  <a:rPr lang="sk-SK" dirty="0" smtClean="0">
                    <a:solidFill>
                      <a:srgbClr val="FF0000"/>
                    </a:solidFill>
                  </a:rPr>
                  <a:t>cena za kus </a:t>
                </a:r>
                <a:r>
                  <a:rPr lang="sk-SK" dirty="0" smtClean="0"/>
                  <a:t>= </a:t>
                </a:r>
                <a:r>
                  <a:rPr lang="sk-SK" dirty="0" smtClean="0">
                    <a:solidFill>
                      <a:srgbClr val="FF0000"/>
                    </a:solidFill>
                  </a:rPr>
                  <a:t>náklady na suroviny </a:t>
                </a:r>
                <a:r>
                  <a:rPr lang="sk-SK" dirty="0" smtClean="0"/>
                  <a:t>+ </a:t>
                </a:r>
                <a:r>
                  <a:rPr lang="sk-SK" dirty="0" smtClean="0">
                    <a:solidFill>
                      <a:srgbClr val="FF0000"/>
                    </a:solidFill>
                  </a:rPr>
                  <a:t>priame mzdy </a:t>
                </a:r>
                <a:r>
                  <a:rPr lang="sk-SK" dirty="0" smtClean="0"/>
                  <a:t>+ </a:t>
                </a:r>
                <a:r>
                  <a:rPr lang="sk-SK" dirty="0" smtClean="0">
                    <a:solidFill>
                      <a:srgbClr val="FF0000"/>
                    </a:solidFill>
                  </a:rPr>
                  <a:t>podiel režijných nákladov</a:t>
                </a:r>
                <a:r>
                  <a:rPr lang="sk-SK" dirty="0" smtClean="0"/>
                  <a:t> + </a:t>
                </a:r>
                <a:r>
                  <a:rPr lang="sk-SK" dirty="0" smtClean="0">
                    <a:solidFill>
                      <a:srgbClr val="FF0000"/>
                    </a:solidFill>
                  </a:rPr>
                  <a:t>režijná prirážka </a:t>
                </a:r>
                <a:r>
                  <a:rPr lang="sk-SK" dirty="0" smtClean="0"/>
                  <a:t>+ </a:t>
                </a:r>
                <a:r>
                  <a:rPr lang="sk-SK" dirty="0" smtClean="0">
                    <a:solidFill>
                      <a:srgbClr val="FF0000"/>
                    </a:solidFill>
                  </a:rPr>
                  <a:t>DPH</a:t>
                </a:r>
                <a:r>
                  <a:rPr lang="sk-SK" dirty="0" smtClean="0"/>
                  <a:t>, tam, kde je to použiteľné</a:t>
                </a:r>
              </a:p>
              <a:p>
                <a:r>
                  <a:rPr lang="sk-SK" b="1" dirty="0" smtClean="0"/>
                  <a:t>Náklady na suroviny</a:t>
                </a:r>
                <a:r>
                  <a:rPr lang="sk-SK" dirty="0" smtClean="0"/>
                  <a:t> – nezabúdať na povolené straty</a:t>
                </a:r>
              </a:p>
              <a:p>
                <a:r>
                  <a:rPr lang="sk-SK" b="1" dirty="0" smtClean="0"/>
                  <a:t>Priame mzdy </a:t>
                </a:r>
                <a:r>
                  <a:rPr lang="sk-SK" dirty="0" smtClean="0"/>
                  <a:t>– reálne náklady na zamestnancov vo výrobe zvýšené o jednu tretinu mzdy, čo zahŕňa poplatky pre poisťovne, platené dovolenky a pod.</a:t>
                </a:r>
              </a:p>
              <a:p>
                <a:r>
                  <a:rPr lang="sk-SK" b="1" dirty="0" smtClean="0"/>
                  <a:t>Podiel režijných nákladov </a:t>
                </a:r>
                <a:r>
                  <a:rPr lang="sk-SK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𝑐𝑒𝑙𝑘𝑜𝑣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𝑟𝑒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𝑖𝑗𝑛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𝑘𝑙𝑎𝑑𝑦</m:t>
                        </m:r>
                      </m:num>
                      <m:den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𝑐𝑒𝑙𝑘𝑜𝑣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𝑝𝑟𝑜𝑑𝑢𝑘𝑐𝑖𝑎</m:t>
                        </m:r>
                      </m:den>
                    </m:f>
                  </m:oMath>
                </a14:m>
                <a:endParaRPr lang="sk-SK" dirty="0" smtClean="0"/>
              </a:p>
              <a:p>
                <a:r>
                  <a:rPr lang="sk-SK" b="1" dirty="0" smtClean="0"/>
                  <a:t>Režijná prirážka </a:t>
                </a:r>
                <a:r>
                  <a:rPr lang="sk-SK" dirty="0" smtClean="0"/>
                  <a:t>– musí obsahovať malú rezervu ( cca 5 – 10 % ), čím si zabezpečíme finančné prostriedky pre budúci rozvoj, vývoj nových produktov popr. ako úspory pre nepredvídané udalosti</a:t>
                </a:r>
              </a:p>
              <a:p>
                <a:r>
                  <a:rPr lang="sk-SK" b="1" dirty="0" smtClean="0"/>
                  <a:t>DPH – </a:t>
                </a:r>
                <a:r>
                  <a:rPr lang="sk-SK" dirty="0" smtClean="0"/>
                  <a:t>len v prípade, že ste platcom DPH a ak aj produkt podlieha DPH</a:t>
                </a:r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Zástupný objekt pre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21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56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dirty="0" smtClean="0"/>
              <a:t>Stanovenie základných cien služieb</a:t>
            </a:r>
            <a:endParaRPr lang="sk-SK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84664"/>
                <a:ext cx="10515600" cy="4792300"/>
              </a:xfrm>
            </p:spPr>
            <p:txBody>
              <a:bodyPr/>
              <a:lstStyle/>
              <a:p>
                <a:r>
                  <a:rPr lang="sk-SK" dirty="0" smtClean="0"/>
                  <a:t>Zvyčajne vychádzame z hodinovej sadzby a nákladov na materiál</a:t>
                </a:r>
              </a:p>
              <a:p>
                <a:r>
                  <a:rPr lang="sk-SK" dirty="0" smtClean="0"/>
                  <a:t>Výpočet hodinovej sadzby:</a:t>
                </a:r>
              </a:p>
              <a:p>
                <a:r>
                  <a:rPr lang="sk-SK" dirty="0" smtClean="0"/>
                  <a:t>Hodinová mzda + (DPH , kde je to použiteľné)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𝑐𝑒𝑙𝑘𝑜𝑣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𝑟𝑒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𝑖𝑗𝑛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𝑘𝑙𝑎𝑑𝑦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𝑣𝑟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𝑡𝑎𝑛𝑒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š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𝑒𝑡𝑘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𝑐h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𝑚𝑖𝑒𝑧𝑑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𝑟𝑒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𝑖𝑗𝑛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𝑝𝑟𝑖𝑟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áž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𝑘𝑎</m:t>
                        </m:r>
                      </m:num>
                      <m:den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𝑐𝑒𝑙𝑘𝑜𝑣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ý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𝑝𝑟𝑎𝑣𝑑𝑒𝑝𝑜𝑑𝑜𝑏𝑛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ý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𝑝𝑜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𝑒𝑡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𝑜𝑑𝑝𝑟𝑎𝑐𝑜𝑣𝑎𝑛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𝑐h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h𝑜𝑑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í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sk-SK" dirty="0" smtClean="0"/>
              </a:p>
              <a:p>
                <a:r>
                  <a:rPr lang="sk-SK" dirty="0" smtClean="0"/>
                  <a:t>Treba zohľadniť, že produktívny sme iba 75% z pracovného času</a:t>
                </a:r>
              </a:p>
              <a:p>
                <a:r>
                  <a:rPr lang="sk-SK" dirty="0" smtClean="0"/>
                  <a:t>Materiály – väčšinou sa zaúčtujú do nákladov, treba však zohľadniť aj čas strávený vyhľadávaním materiálov, náklady na cestovanie apod. </a:t>
                </a:r>
                <a:endParaRPr lang="sk-SK" dirty="0"/>
              </a:p>
            </p:txBody>
          </p:sp>
        </mc:Choice>
        <mc:Fallback xmlns="">
          <p:sp>
            <p:nvSpPr>
              <p:cNvPr id="3" name="Zástupný objekt pre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84664"/>
                <a:ext cx="10515600" cy="4792300"/>
              </a:xfrm>
              <a:blipFill>
                <a:blip r:embed="rId2"/>
                <a:stretch>
                  <a:fillRect l="-1043" t="-2036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255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7469"/>
          </a:xfrm>
        </p:spPr>
        <p:txBody>
          <a:bodyPr>
            <a:normAutofit/>
          </a:bodyPr>
          <a:lstStyle/>
          <a:p>
            <a:r>
              <a:rPr lang="sk-SK" sz="3600" b="1" dirty="0" smtClean="0"/>
              <a:t>Odhady a cenové ponuky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r>
              <a:rPr lang="sk-SK" dirty="0" smtClean="0"/>
              <a:t>Podnikatelia v oblasti služieb, niektorí výrobcovia alebo dodávatelia presne špecifikovaného tovaru ponúkajú zákazníkom predbežný odhad ceny – približná cena za vykonanie práce.</a:t>
            </a:r>
          </a:p>
          <a:p>
            <a:r>
              <a:rPr lang="sk-SK" dirty="0" smtClean="0"/>
              <a:t>Cenová ponuka je v písomnej forme, rozpísaná po položkách – ide o fixnú cenu, ak je odsúhlasená, tvorí základ pre záväzný kontakt medzi dvoma stranami</a:t>
            </a:r>
          </a:p>
          <a:p>
            <a:r>
              <a:rPr lang="sk-SK" dirty="0" smtClean="0"/>
              <a:t>Na odhady a cenové ponuky používajte štandardnú schému, ktorá bude obsahovať všetky nevyhnutné podrobnosti.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2963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Ceny na základe požiadaviek trhu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Ceny odzrkadľujú požiadavky a podmienky trhu</a:t>
            </a:r>
          </a:p>
          <a:p>
            <a:r>
              <a:rPr lang="sk-SK" dirty="0" smtClean="0"/>
              <a:t>Ceny stanovujeme podľa toho, koľko je zákazník pripravený zaplatiť.</a:t>
            </a:r>
          </a:p>
          <a:p>
            <a:r>
              <a:rPr lang="sk-SK" dirty="0" smtClean="0"/>
              <a:t>Pozrieme sa na ceny konkurencie, prihliadame na svoje náklady.</a:t>
            </a:r>
            <a:endParaRPr lang="sk-SK" dirty="0" smtClean="0"/>
          </a:p>
          <a:p>
            <a:r>
              <a:rPr lang="sk-SK" dirty="0" smtClean="0"/>
              <a:t>Ak sú ceny nízke, dúfate, že sa zvýši objem predaja a dosiahnete určitý ročný zisk.</a:t>
            </a:r>
          </a:p>
          <a:p>
            <a:r>
              <a:rPr lang="sk-SK" dirty="0" smtClean="0"/>
              <a:t>Ak sú ceny vysoké, predáte menej tovaru, ale na konci roka skončíte s rovnakým ziskom.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0028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49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666206"/>
            <a:ext cx="10515600" cy="5812971"/>
          </a:xfrm>
        </p:spPr>
        <p:txBody>
          <a:bodyPr>
            <a:normAutofit fontScale="62500" lnSpcReduction="20000"/>
          </a:bodyPr>
          <a:lstStyle/>
          <a:p>
            <a:r>
              <a:rPr lang="sk-SK" sz="3200" b="1" dirty="0" smtClean="0"/>
              <a:t>Na zamyslenie:</a:t>
            </a:r>
          </a:p>
          <a:p>
            <a:r>
              <a:rPr lang="sk-SK" sz="3200" dirty="0" smtClean="0"/>
              <a:t>Zákazník sa ma spýtal, koľko stojí urobiť stôl.</a:t>
            </a:r>
          </a:p>
          <a:p>
            <a:r>
              <a:rPr lang="sk-SK" sz="3200" dirty="0" smtClean="0"/>
              <a:t>Odpovedal som mu: 1500 €</a:t>
            </a:r>
          </a:p>
          <a:p>
            <a:r>
              <a:rPr lang="sk-SK" sz="3200" dirty="0" smtClean="0"/>
              <a:t>On: Ako to že toľko? Za stôl?</a:t>
            </a:r>
          </a:p>
          <a:p>
            <a:r>
              <a:rPr lang="sk-SK" sz="3200" dirty="0" smtClean="0"/>
              <a:t>Ja: Koľko si myslíte, že by vás to stálo?</a:t>
            </a:r>
          </a:p>
          <a:p>
            <a:r>
              <a:rPr lang="sk-SK" sz="3200" dirty="0" smtClean="0"/>
              <a:t>On: Maximálne 800 ... To je celkom jednoduchá práca nie? "</a:t>
            </a:r>
          </a:p>
          <a:p>
            <a:r>
              <a:rPr lang="sk-SK" sz="3200" dirty="0" smtClean="0"/>
              <a:t>Ja: Dobre. Pre Vás za 800.</a:t>
            </a:r>
          </a:p>
          <a:p>
            <a:r>
              <a:rPr lang="sk-SK" sz="3200" dirty="0" smtClean="0"/>
              <a:t>On: Ale .... neviem, ako na to.</a:t>
            </a:r>
          </a:p>
          <a:p>
            <a:r>
              <a:rPr lang="sk-SK" sz="3200" dirty="0" smtClean="0"/>
              <a:t>Ja: Za 800 vás naučím, ako na to. Takže okrem toho, že si ušetríte 700, budete mať znalosti ako na to.</a:t>
            </a:r>
          </a:p>
          <a:p>
            <a:r>
              <a:rPr lang="sk-SK" sz="3200" dirty="0" smtClean="0"/>
              <a:t>On: S tým súhlasím, dohodnuté.</a:t>
            </a:r>
          </a:p>
          <a:p>
            <a:r>
              <a:rPr lang="sk-SK" sz="3200" dirty="0" smtClean="0"/>
              <a:t>Ja: Ale pre začiatok, potrebujete náradie: stolný pílu, zrovnávačku, hornú frézu, dolnú frézu, brúsku, vŕtačku, ponk.</a:t>
            </a:r>
          </a:p>
          <a:p>
            <a:r>
              <a:rPr lang="sk-SK" sz="3200" dirty="0" smtClean="0"/>
              <a:t>On: Ale ja toto náradie nemám a nebudem si to kupovať kvôli jednému stolu.</a:t>
            </a:r>
          </a:p>
          <a:p>
            <a:r>
              <a:rPr lang="sk-SK" sz="3200" dirty="0" smtClean="0"/>
              <a:t>Ja: Tak za ďalších 250 Vám požičiam svoje vybavenie, nech to máte čím urobiť.</a:t>
            </a:r>
          </a:p>
          <a:p>
            <a:r>
              <a:rPr lang="sk-SK" sz="3200" dirty="0" smtClean="0"/>
              <a:t>On: Dobre</a:t>
            </a:r>
          </a:p>
          <a:p>
            <a:r>
              <a:rPr lang="sk-SK" sz="3200" dirty="0" smtClean="0"/>
              <a:t>Ja: Dobre! V utorok Vás čakám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4807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024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071154"/>
            <a:ext cx="10515600" cy="5105809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On: Ale ja v utorok nemôžem, mám čas len dnes.</a:t>
            </a:r>
          </a:p>
          <a:p>
            <a:r>
              <a:rPr lang="sk-SK" dirty="0" smtClean="0"/>
              <a:t>Ja: Ospravedlňujem sa, ale som k dispozícii len v utorok. Ten deň jediný mám na Vás čas aby som sa Vám venoval, naučil Vás to a mohol Vám zapožičať svoje veci. Ostatné dni mám rušno so svojimi zákazníkmi.</a:t>
            </a:r>
          </a:p>
          <a:p>
            <a:r>
              <a:rPr lang="sk-SK" dirty="0" smtClean="0"/>
              <a:t>On: Dobre! To znamená, že si budem musieť zobrať neplatené voľno v práci.</a:t>
            </a:r>
          </a:p>
          <a:p>
            <a:r>
              <a:rPr lang="sk-SK" dirty="0" smtClean="0"/>
              <a:t>Ja: Zabudol som. Aby ste mohol túto činnosť vykonávať samostatne, musíte si zaplatiť odvody.</a:t>
            </a:r>
          </a:p>
          <a:p>
            <a:r>
              <a:rPr lang="sk-SK" dirty="0" smtClean="0"/>
              <a:t>On: A to je? Čo to znamená?</a:t>
            </a:r>
          </a:p>
          <a:p>
            <a:r>
              <a:rPr lang="sk-SK" dirty="0" smtClean="0"/>
              <a:t>Ja: Povolenie, živnosť, sociálne, zdravotné poistenie, prenájom priestorov, pohonné hmoty, atď.</a:t>
            </a:r>
          </a:p>
          <a:p>
            <a:r>
              <a:rPr lang="sk-SK" dirty="0" smtClean="0"/>
              <a:t>On: Tak to vôbec ... ako to všetko vybavím stratím veľa času a zaplatím majland !!!</a:t>
            </a:r>
          </a:p>
          <a:p>
            <a:r>
              <a:rPr lang="sk-SK" dirty="0" smtClean="0"/>
              <a:t>Nemôžeme to urobiť na Vás?</a:t>
            </a:r>
          </a:p>
          <a:p>
            <a:r>
              <a:rPr lang="sk-SK" dirty="0" smtClean="0"/>
              <a:t>Ja: Dobre. Nachystáme vám všetky podklady ktoré sú potrebné. Nakládka kamiónu je dohodnutá na pondelok večer alebo v utorok ráno, budete musieť prísť o 5:30 naložiť nákladiak. Nezabudnite prísť včas, aby ste sa vyhli radám u dodávateľa, inak sa to nestihne.</a:t>
            </a:r>
          </a:p>
          <a:p>
            <a:r>
              <a:rPr lang="sk-SK" dirty="0" smtClean="0"/>
              <a:t>On: Na 5:30 ??? Nie! To je na mňa moc skoro! Vstávam neskôr.</a:t>
            </a:r>
          </a:p>
          <a:p>
            <a:r>
              <a:rPr lang="sk-SK" dirty="0" smtClean="0"/>
              <a:t>...</a:t>
            </a:r>
          </a:p>
          <a:p>
            <a:r>
              <a:rPr lang="sk-SK" dirty="0" smtClean="0"/>
              <a:t>On: Viete, premýšľal som. Radšej by ste mali tú prácu dokončiť Vy. Radšej vám zaplatím tých 1500 euro.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838200" y="-2572643"/>
            <a:ext cx="1051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460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0452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744583"/>
            <a:ext cx="5181600" cy="54323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b="1" dirty="0" smtClean="0"/>
              <a:t>Keď </a:t>
            </a:r>
            <a:r>
              <a:rPr lang="sk-SK" b="1" dirty="0"/>
              <a:t>platíte za prácu, najmä remeselnú, neplatíte len za použitý materiál, ale aj za:</a:t>
            </a:r>
          </a:p>
          <a:p>
            <a:pPr marL="0" indent="0">
              <a:buNone/>
            </a:pPr>
            <a:r>
              <a:rPr lang="sk-SK" dirty="0"/>
              <a:t>- Znalosti</a:t>
            </a:r>
          </a:p>
          <a:p>
            <a:pPr marL="0" indent="0">
              <a:buNone/>
            </a:pPr>
            <a:r>
              <a:rPr lang="sk-SK" dirty="0"/>
              <a:t>- Skúsenosti</a:t>
            </a:r>
          </a:p>
          <a:p>
            <a:pPr marL="0" indent="0">
              <a:buNone/>
            </a:pPr>
            <a:r>
              <a:rPr lang="sk-SK" dirty="0"/>
              <a:t>- Školenia</a:t>
            </a:r>
          </a:p>
          <a:p>
            <a:pPr marL="0" indent="0">
              <a:buNone/>
            </a:pPr>
            <a:r>
              <a:rPr lang="sk-SK" dirty="0"/>
              <a:t>- Nástroje</a:t>
            </a:r>
          </a:p>
          <a:p>
            <a:pPr marL="0" indent="0">
              <a:buNone/>
            </a:pPr>
            <a:r>
              <a:rPr lang="sk-SK" dirty="0"/>
              <a:t>- Služby</a:t>
            </a:r>
          </a:p>
          <a:p>
            <a:pPr marL="0" indent="0">
              <a:buNone/>
            </a:pPr>
            <a:r>
              <a:rPr lang="sk-SK" dirty="0"/>
              <a:t>- Precíznosť</a:t>
            </a:r>
          </a:p>
          <a:p>
            <a:pPr marL="0" indent="0">
              <a:buNone/>
            </a:pPr>
            <a:r>
              <a:rPr lang="sk-SK" dirty="0"/>
              <a:t>- Zodpovednosť</a:t>
            </a:r>
          </a:p>
          <a:p>
            <a:pPr marL="0" indent="0">
              <a:buNone/>
            </a:pPr>
            <a:r>
              <a:rPr lang="sk-SK" dirty="0"/>
              <a:t>- Profesionalitu</a:t>
            </a:r>
          </a:p>
          <a:p>
            <a:pPr marL="0" indent="0">
              <a:buNone/>
            </a:pPr>
            <a:r>
              <a:rPr lang="sk-SK" dirty="0"/>
              <a:t>- Záruku</a:t>
            </a:r>
          </a:p>
          <a:p>
            <a:pPr marL="0" indent="0">
              <a:buNone/>
            </a:pPr>
            <a:r>
              <a:rPr lang="sk-SK" dirty="0"/>
              <a:t>- </a:t>
            </a:r>
            <a:r>
              <a:rPr lang="sk-SK" dirty="0" smtClean="0"/>
              <a:t>Patenty</a:t>
            </a:r>
            <a:endParaRPr lang="sk-SK" dirty="0"/>
          </a:p>
        </p:txBody>
      </p:sp>
      <p:sp>
        <p:nvSpPr>
          <p:cNvPr id="7" name="Zástupný objekt pre obsah 6"/>
          <p:cNvSpPr>
            <a:spLocks noGrp="1"/>
          </p:cNvSpPr>
          <p:nvPr>
            <p:ph sz="half" idx="2"/>
          </p:nvPr>
        </p:nvSpPr>
        <p:spPr>
          <a:xfrm>
            <a:off x="6172200" y="744583"/>
            <a:ext cx="5181600" cy="54323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 smtClean="0"/>
              <a:t>- Obetovanie</a:t>
            </a:r>
          </a:p>
          <a:p>
            <a:pPr marL="0" indent="0">
              <a:buNone/>
            </a:pPr>
            <a:r>
              <a:rPr lang="sk-SK" dirty="0" smtClean="0"/>
              <a:t>- Bezpečnosť a bezpečnosť</a:t>
            </a:r>
          </a:p>
          <a:p>
            <a:pPr marL="0" indent="0">
              <a:buNone/>
            </a:pPr>
            <a:r>
              <a:rPr lang="sk-SK" dirty="0" smtClean="0"/>
              <a:t>- Náklady na prevádzku dielne</a:t>
            </a:r>
          </a:p>
          <a:p>
            <a:pPr marL="0" indent="0">
              <a:buNone/>
            </a:pPr>
            <a:r>
              <a:rPr lang="sk-SK" dirty="0" smtClean="0"/>
              <a:t>- Daň z príjmu</a:t>
            </a:r>
          </a:p>
          <a:p>
            <a:pPr marL="0" indent="0">
              <a:buNone/>
            </a:pPr>
            <a:r>
              <a:rPr lang="sk-SK" dirty="0" smtClean="0"/>
              <a:t>- Čas kvôli formalitám</a:t>
            </a:r>
          </a:p>
          <a:p>
            <a:pPr marL="0" indent="0">
              <a:buNone/>
            </a:pPr>
            <a:r>
              <a:rPr lang="sk-SK" dirty="0" smtClean="0"/>
              <a:t>- Čas kvôli zháňaniu najlepších dodávateľov materiálu</a:t>
            </a:r>
          </a:p>
          <a:p>
            <a:pPr marL="0" indent="0">
              <a:buNone/>
            </a:pPr>
            <a:r>
              <a:rPr lang="sk-SK" dirty="0" smtClean="0"/>
              <a:t>- Čas strávený na cestách</a:t>
            </a:r>
          </a:p>
          <a:p>
            <a:pPr marL="0" indent="0">
              <a:buNone/>
            </a:pPr>
            <a:r>
              <a:rPr lang="sk-SK" dirty="0" smtClean="0"/>
              <a:t>- Čas strávený vymýšľaním nových vecí</a:t>
            </a:r>
          </a:p>
          <a:p>
            <a:pPr marL="0" indent="0">
              <a:buNone/>
            </a:pPr>
            <a:r>
              <a:rPr lang="sk-SK" dirty="0" smtClean="0"/>
              <a:t>Nikto nemôže očierniť prácu iných ľudí tým, že súdi ceny.</a:t>
            </a:r>
          </a:p>
          <a:p>
            <a:pPr marL="0" indent="0">
              <a:buNone/>
            </a:pPr>
            <a:r>
              <a:rPr lang="sk-SK" b="1" dirty="0" smtClean="0"/>
              <a:t>Skutočné náklady môžete odhadnúť jedine tým, že poznáte všetky prvky potrebné pre výrobu určitej práce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466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Vaše ceny vysielajú dôležité marketingové signály</a:t>
            </a:r>
          </a:p>
          <a:p>
            <a:r>
              <a:rPr lang="sk-SK" dirty="0" smtClean="0"/>
              <a:t>Určujú pozíciu produktov na trhu a podieľajú sa na celkovom imidži vášho podnikania</a:t>
            </a:r>
          </a:p>
          <a:p>
            <a:r>
              <a:rPr lang="sk-SK" dirty="0" smtClean="0"/>
              <a:t>Správne stanovenie cien je základom podnikania.</a:t>
            </a:r>
          </a:p>
          <a:p>
            <a:r>
              <a:rPr lang="sk-SK" dirty="0" smtClean="0"/>
              <a:t>Ak je cena privysoká, škodí to predaju, ak je prinízka, odrazí sa to na zisku.</a:t>
            </a:r>
          </a:p>
          <a:p>
            <a:r>
              <a:rPr lang="sk-SK" dirty="0" smtClean="0"/>
              <a:t>Všetky druhy podnikania vyžadujú pravidelnú kontrolu cien, lebo v reálnych podmienkach môže zvyšovanie nákladov a inflácia znížiť zisk.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365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Pri kalkulácii ceny musíme zohľadňovať náklady, režijné prirážky, predpokladaný zisk, spôsob distribúcie.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152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Náklady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Fixné náklady – režijné náklady – výdavky, ktoré sú nemenné – fixné bez ohľadu na úroveň podnikania.</a:t>
            </a:r>
          </a:p>
          <a:p>
            <a:r>
              <a:rPr lang="sk-SK" dirty="0" smtClean="0"/>
              <a:t>Napr. nájomné, poplatky, platy a poistenie</a:t>
            </a:r>
          </a:p>
          <a:p>
            <a:r>
              <a:rPr lang="sk-SK" dirty="0" smtClean="0"/>
              <a:t>Priame náklady – výdavky, ktoré sa priamo menia v závislosti od úrovne podnikania.</a:t>
            </a:r>
          </a:p>
          <a:p>
            <a:r>
              <a:rPr lang="sk-SK" dirty="0" smtClean="0"/>
              <a:t>Napr. náklady na suroviny</a:t>
            </a:r>
          </a:p>
          <a:p>
            <a:r>
              <a:rPr lang="sk-SK" dirty="0" smtClean="0"/>
              <a:t>Fixné a priame náklady tvoria výrobnú cenu. K nej pridávame režijnú prirážku, ktorá má zabezpečiť zisk.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53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Režijné prirážky a ziskové rozpätia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dirty="0" smtClean="0"/>
                  <a:t>Režijná prirážka ( % 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𝑝𝑜𝑛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ú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𝑘𝑎𝑛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𝑐𝑒𝑛𝑎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𝑟𝑜𝑏𝑛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𝑐𝑒𝑛𝑎</m:t>
                        </m:r>
                      </m:num>
                      <m:den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𝑟𝑜𝑏𝑛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𝑐𝑒𝑛𝑎</m:t>
                        </m:r>
                      </m:den>
                    </m:f>
                  </m:oMath>
                </a14:m>
                <a:r>
                  <a:rPr lang="sk-SK" dirty="0" smtClean="0"/>
                  <a:t>  · 100</a:t>
                </a:r>
              </a:p>
              <a:p>
                <a:endParaRPr lang="sk-SK" dirty="0"/>
              </a:p>
              <a:p>
                <a:r>
                  <a:rPr lang="sk-SK" dirty="0" smtClean="0"/>
                  <a:t>Ziskové rozpätie je výška zisku z jedného výrobku</a:t>
                </a:r>
              </a:p>
              <a:p>
                <a:r>
                  <a:rPr lang="sk-SK" dirty="0" smtClean="0"/>
                  <a:t>Ziskové rozpätie ( % 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𝑝𝑜𝑛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ú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𝑘𝑎𝑛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𝑐𝑒𝑛𝑎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𝑟𝑜𝑏𝑛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𝑐𝑒𝑛𝑎</m:t>
                        </m:r>
                      </m:num>
                      <m:den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𝑝𝑜𝑛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ú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𝑘𝑎𝑛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 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𝑐𝑒𝑛𝑎</m:t>
                        </m:r>
                      </m:den>
                    </m:f>
                  </m:oMath>
                </a14:m>
                <a:r>
                  <a:rPr lang="sk-SK" dirty="0" smtClean="0"/>
                  <a:t> · 100 </a:t>
                </a:r>
                <a:endParaRPr lang="sk-SK" dirty="0"/>
              </a:p>
            </p:txBody>
          </p:sp>
        </mc:Choice>
        <mc:Fallback xmlns="">
          <p:sp>
            <p:nvSpPr>
              <p:cNvPr id="3" name="Zástupný objekt pre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68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Distribúcia produktu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Spôsob distribúcie:</a:t>
            </a:r>
          </a:p>
          <a:p>
            <a:r>
              <a:rPr lang="sk-SK" dirty="0" smtClean="0"/>
              <a:t>Predaj priamo zákazníkovi – sprostredkovateľ – provízia + čas vynaložený na propagáciu</a:t>
            </a:r>
          </a:p>
          <a:p>
            <a:r>
              <a:rPr lang="sk-SK" dirty="0" smtClean="0"/>
              <a:t>Prostredníctvom veľko- alebo maloobchodu – majú už svoje predajne a zákazníkov.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0322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976</Words>
  <Application>Microsoft Office PowerPoint</Application>
  <PresentationFormat>Širokouhlá</PresentationFormat>
  <Paragraphs>97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Motív balíka Office</vt:lpstr>
      <vt:lpstr>Stanovenie ceny tovaru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Náklady</vt:lpstr>
      <vt:lpstr>Režijné prirážky a ziskové rozpätia</vt:lpstr>
      <vt:lpstr>Distribúcia produktu</vt:lpstr>
      <vt:lpstr>Stanovenie ceny pre veľko- a maloobchodníkov</vt:lpstr>
      <vt:lpstr>Stanovenie základných cien pre výrobcov</vt:lpstr>
      <vt:lpstr>Stanovenie základných cien služieb</vt:lpstr>
      <vt:lpstr>Odhady a cenové ponuky</vt:lpstr>
      <vt:lpstr>Ceny na základe požiadaviek trhu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Stanovenie ceny tovaru</dc:title>
  <dc:creator>ssus</dc:creator>
  <cp:lastModifiedBy>ssus</cp:lastModifiedBy>
  <cp:revision>19</cp:revision>
  <dcterms:created xsi:type="dcterms:W3CDTF">2020-11-11T20:55:38Z</dcterms:created>
  <dcterms:modified xsi:type="dcterms:W3CDTF">2020-11-20T11:10:50Z</dcterms:modified>
</cp:coreProperties>
</file>