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85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568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18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417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879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401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57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400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4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7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854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7F14-405E-40E0-81FB-35F2274C2328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5A901-4403-45BF-A619-7F83A6A1D9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466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Marketingová komunikácia a reklama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/>
              <a:t>Základné pojmy</a:t>
            </a:r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val="187185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Marketing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Marketing- pôvod slova v angličtine</a:t>
            </a:r>
          </a:p>
          <a:p>
            <a:r>
              <a:rPr lang="sk-SK" dirty="0" err="1" smtClean="0"/>
              <a:t>Market</a:t>
            </a:r>
            <a:r>
              <a:rPr lang="sk-SK" dirty="0"/>
              <a:t> </a:t>
            </a:r>
            <a:r>
              <a:rPr lang="sk-SK" dirty="0" smtClean="0"/>
              <a:t>= trh</a:t>
            </a:r>
          </a:p>
          <a:p>
            <a:endParaRPr lang="sk-SK" dirty="0"/>
          </a:p>
          <a:p>
            <a:r>
              <a:rPr lang="sk-SK" dirty="0" smtClean="0"/>
              <a:t>Marketing sa zaoberá všetkým, čo súvisí s trhom</a:t>
            </a:r>
          </a:p>
          <a:p>
            <a:r>
              <a:rPr lang="sk-SK" dirty="0" smtClean="0"/>
              <a:t>napr. analýza trhu, zákazníka a  jeho potrieb, otázkami predaja produktov a služieb, ich vývoja, reklamy a propagácie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737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chce byť podnikateľ na trhu úspešný, je nevyhnutné, aby sa zaoberal marketingom neustále a dôsledne ho aplikoval v praxi.</a:t>
            </a:r>
          </a:p>
          <a:p>
            <a:endParaRPr lang="sk-SK" dirty="0"/>
          </a:p>
          <a:p>
            <a:r>
              <a:rPr lang="sk-SK" dirty="0" smtClean="0"/>
              <a:t>Úspech podnikateľského subjektu je podmienený vhodne zvoleným systémom marketingových prvkov, ktoré pôsobia ako celok.</a:t>
            </a:r>
          </a:p>
          <a:p>
            <a:r>
              <a:rPr lang="sk-SK" dirty="0" smtClean="0"/>
              <a:t>Kombinovanie marketingových prvkov sa nazýva </a:t>
            </a:r>
            <a:r>
              <a:rPr lang="sk-SK" b="1" dirty="0" smtClean="0">
                <a:solidFill>
                  <a:srgbClr val="FF0000"/>
                </a:solidFill>
              </a:rPr>
              <a:t>marketingový mix.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584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Úloha marketingového mixu:</a:t>
            </a:r>
          </a:p>
          <a:p>
            <a:pPr marL="0" indent="0">
              <a:buNone/>
            </a:pPr>
            <a:r>
              <a:rPr lang="sk-SK" dirty="0" smtClean="0"/>
              <a:t>Zabezpečiť spokojnosť zákazníkov a svoju ziskovosť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588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Marketing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je súbor činností a procesov, ktoré majú slúžiť </a:t>
            </a:r>
          </a:p>
          <a:p>
            <a:pPr marL="0" indent="0">
              <a:buNone/>
            </a:pPr>
            <a:r>
              <a:rPr lang="sk-SK" dirty="0" smtClean="0"/>
              <a:t>k rozpoznaniu alebo rozvinutiu zákazníkovej </a:t>
            </a:r>
            <a:r>
              <a:rPr lang="sk-SK" b="1" dirty="0" smtClean="0"/>
              <a:t>potreby</a:t>
            </a:r>
            <a:r>
              <a:rPr lang="sk-SK" dirty="0" smtClean="0"/>
              <a:t> alebo želania, </a:t>
            </a:r>
          </a:p>
          <a:p>
            <a:pPr marL="0" indent="0">
              <a:buNone/>
            </a:pPr>
            <a:r>
              <a:rPr lang="sk-SK" dirty="0" smtClean="0"/>
              <a:t>k vývoju tomu zodpovedajúceho </a:t>
            </a:r>
            <a:r>
              <a:rPr lang="sk-SK" b="1" dirty="0" smtClean="0"/>
              <a:t>produktu</a:t>
            </a:r>
            <a:r>
              <a:rPr lang="sk-SK" dirty="0" smtClean="0"/>
              <a:t>,</a:t>
            </a:r>
          </a:p>
          <a:p>
            <a:pPr marL="0" indent="0">
              <a:buNone/>
            </a:pPr>
            <a:r>
              <a:rPr lang="sk-SK" dirty="0" smtClean="0"/>
              <a:t> ku komunikácii a následnej </a:t>
            </a:r>
            <a:r>
              <a:rPr lang="sk-SK" b="1" dirty="0" smtClean="0"/>
              <a:t>distribúcii</a:t>
            </a:r>
            <a:r>
              <a:rPr lang="sk-SK" dirty="0" smtClean="0"/>
              <a:t> tohto produktu,</a:t>
            </a:r>
          </a:p>
          <a:p>
            <a:pPr marL="0" indent="0">
              <a:buNone/>
            </a:pPr>
            <a:r>
              <a:rPr lang="sk-SK" dirty="0" smtClean="0"/>
              <a:t> čoho výsledkom je vzájomne </a:t>
            </a:r>
            <a:r>
              <a:rPr lang="sk-SK" b="1" dirty="0" smtClean="0"/>
              <a:t>výhodná výmena</a:t>
            </a:r>
            <a:r>
              <a:rPr lang="sk-SK" dirty="0" smtClean="0"/>
              <a:t>, </a:t>
            </a:r>
          </a:p>
          <a:p>
            <a:pPr marL="0" indent="0">
              <a:buNone/>
            </a:pPr>
            <a:r>
              <a:rPr lang="sk-SK" dirty="0" smtClean="0"/>
              <a:t>ktorá vedie k dlhodobej </a:t>
            </a:r>
            <a:r>
              <a:rPr lang="sk-SK" b="1" dirty="0" smtClean="0"/>
              <a:t>spokojnosti zákazníka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r>
              <a:rPr lang="sk-SK" dirty="0" smtClean="0"/>
              <a:t>V konečnom dôsledku i ku </a:t>
            </a:r>
            <a:r>
              <a:rPr lang="sk-SK" b="1" dirty="0" smtClean="0"/>
              <a:t>spokojnosti organizácie a spoločnosti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50938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Reklama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jednou z foriem propagácie,</a:t>
            </a:r>
          </a:p>
          <a:p>
            <a:r>
              <a:rPr lang="sk-SK" dirty="0" smtClean="0"/>
              <a:t>Hlavná forma podpory hromadného predaja produktov a služieb</a:t>
            </a:r>
          </a:p>
          <a:p>
            <a:r>
              <a:rPr lang="sk-SK" dirty="0" smtClean="0"/>
              <a:t>Proces komunikácie a prenosu informácie o produkte k cieľovej skupine prostredníctvom rozličných foriem.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41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Marketingová komunikácia -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</a:t>
            </a:r>
            <a:r>
              <a:rPr lang="sk-SK" dirty="0" smtClean="0"/>
              <a:t>omunikácia firmy – vo vnútri – interná komunikácia </a:t>
            </a:r>
          </a:p>
          <a:p>
            <a:pPr marL="2743200" lvl="6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navonok- externá komunikácia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47842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Interná komunikácia dokáže zabrániť fluktuácii zamestnancov, zvyšuje motiváciu a tým aj efektivitu a ziskovosť firmy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Externá komunikácia – systematická, cielená a pravidelná komunikácia, ktorá je založená na úplných a pravdivých informáciách a smerovaná k cieľovým skupinám  (vytvorenie korektných a pozitívnych vzťahov s verejnosťou)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4220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254</Words>
  <Application>Microsoft Office PowerPoint</Application>
  <PresentationFormat>Širokouhlá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balíka Office</vt:lpstr>
      <vt:lpstr>Marketingová komunikácia a reklama</vt:lpstr>
      <vt:lpstr>Marketing</vt:lpstr>
      <vt:lpstr>Prezentácia programu PowerPoint</vt:lpstr>
      <vt:lpstr>Prezentácia programu PowerPoint</vt:lpstr>
      <vt:lpstr>Marketing</vt:lpstr>
      <vt:lpstr>Reklama</vt:lpstr>
      <vt:lpstr>Marketingová komunikácia -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komunikácia a reklama</dc:title>
  <dc:creator>ssus</dc:creator>
  <cp:lastModifiedBy>ssus</cp:lastModifiedBy>
  <cp:revision>12</cp:revision>
  <dcterms:created xsi:type="dcterms:W3CDTF">2020-09-17T20:15:09Z</dcterms:created>
  <dcterms:modified xsi:type="dcterms:W3CDTF">2020-12-04T11:08:52Z</dcterms:modified>
</cp:coreProperties>
</file>