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57201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31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46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7427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696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740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865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69235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624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1752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9580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AF53B-7AA8-4050-8755-3A67634F5E4D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B1FC9-1917-42EF-B4EE-D0DBB5C6157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046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Rozpočet na marketingovú činnosť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11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Koľko % z vášho obratu by ste venovali do rozpočtu na marketing vo vašom podnikaní?</a:t>
            </a:r>
          </a:p>
          <a:p>
            <a:r>
              <a:rPr lang="sk-SK" dirty="0" smtClean="0"/>
              <a:t>Urobte analýzu na základe tabuľky </a:t>
            </a:r>
            <a:r>
              <a:rPr lang="sk-SK" smtClean="0"/>
              <a:t>v prezentácii.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2663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Môže sa zdať, že vypočítať výšku rozpočtu na celú marketingovú činnosť je ťažká úloha, o to viac sa to týka nových alebo nedávno založených podnikov s malými alebo žiadnymi obchodnými záznamami.</a:t>
            </a:r>
          </a:p>
          <a:p>
            <a:r>
              <a:rPr lang="sk-SK" dirty="0" smtClean="0"/>
              <a:t>Mohla by vám pri tom pomôcť metóda kalkulácie uvedená v tab.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4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Tabuľka na odhad marketingového rozpočtu</a:t>
            </a:r>
            <a:endParaRPr lang="sk-SK" sz="3600" b="1" dirty="0"/>
          </a:p>
        </p:txBody>
      </p:sp>
      <p:graphicFrame>
        <p:nvGraphicFramePr>
          <p:cNvPr id="4" name="Zástupný objekt pre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952811"/>
              </p:ext>
            </p:extLst>
          </p:nvPr>
        </p:nvGraphicFramePr>
        <p:xfrm>
          <a:off x="838200" y="1449974"/>
          <a:ext cx="10515600" cy="4623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1059931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65076412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22024225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34619367"/>
                    </a:ext>
                  </a:extLst>
                </a:gridCol>
              </a:tblGrid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Faktor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Pripočítajte 2%</a:t>
                      </a:r>
                      <a:r>
                        <a:rPr lang="sk-SK" baseline="0" dirty="0" smtClean="0"/>
                        <a:t> pre každý príslušný faktor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5% (typická cifra)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Odpočítajte 1% pri každom faktore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238170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Podnikanie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Nové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Mladé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etablované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072104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Vek výrobku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Nový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Mladý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Etablovaný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642648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Úroveň</a:t>
                      </a:r>
                      <a:r>
                        <a:rPr lang="sk-SK" baseline="0" dirty="0" smtClean="0"/>
                        <a:t> inovácie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Veľmi inovačné,</a:t>
                      </a:r>
                      <a:r>
                        <a:rPr lang="sk-SK" baseline="0" dirty="0" smtClean="0"/>
                        <a:t> zákazník si potrebuje zvyknúť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Niektoré inovačné detaily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Žiadna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735757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Umiestnenie prevádzky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Vzdialená, nízky</a:t>
                      </a:r>
                      <a:r>
                        <a:rPr lang="sk-SK" baseline="0" dirty="0" smtClean="0"/>
                        <a:t> profil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Blízke alebo vynikajúce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Výborné, vysoký profil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909588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Zákazníci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Spotrebiteľ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Spotrebiteľ</a:t>
                      </a:r>
                      <a:r>
                        <a:rPr lang="sk-SK" baseline="0" dirty="0" smtClean="0"/>
                        <a:t> a obchod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Obchod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249902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Sieť agentov/ distribútorov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žiaden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Obmedzená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Dobré pokrytie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9718048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Konkurencia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nepriateľská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Priaznivá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Žiadna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5041093"/>
                  </a:ext>
                </a:extLst>
              </a:tr>
              <a:tr h="412579">
                <a:tc>
                  <a:txBody>
                    <a:bodyPr/>
                    <a:lstStyle/>
                    <a:p>
                      <a:r>
                        <a:rPr lang="sk-SK" dirty="0" smtClean="0"/>
                        <a:t>Špeciálne faktory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Áno – väčšia potreba propagácie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žiadne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Áno – malá potreba propagácie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117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65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97024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36469"/>
            <a:ext cx="10515600" cy="5040494"/>
          </a:xfrm>
        </p:spPr>
        <p:txBody>
          <a:bodyPr/>
          <a:lstStyle/>
          <a:p>
            <a:r>
              <a:rPr lang="sk-SK" dirty="0" smtClean="0"/>
              <a:t>Počiatočných 5% sa opiera o odhadovaný obrat a je to bežný spôsob vyjadrenia marketingového rozpočtu.</a:t>
            </a:r>
          </a:p>
          <a:p>
            <a:r>
              <a:rPr lang="sk-SK" dirty="0" smtClean="0"/>
              <a:t>Takže 5% z odhadovaného obratu 100 000</a:t>
            </a:r>
            <a:r>
              <a:rPr lang="sk-SK" dirty="0"/>
              <a:t> </a:t>
            </a:r>
            <a:r>
              <a:rPr lang="az-Cyrl-AZ" dirty="0" smtClean="0"/>
              <a:t>€</a:t>
            </a:r>
            <a:r>
              <a:rPr lang="sk-SK" dirty="0" smtClean="0"/>
              <a:t> by ukazovalo, že by ste  na marketing mali </a:t>
            </a:r>
            <a:r>
              <a:rPr lang="sk-SK" dirty="0"/>
              <a:t>m</a:t>
            </a:r>
            <a:r>
              <a:rPr lang="sk-SK" dirty="0" smtClean="0"/>
              <a:t>inúť  5 000 </a:t>
            </a:r>
            <a:r>
              <a:rPr lang="az-Cyrl-AZ" dirty="0" smtClean="0"/>
              <a:t>€</a:t>
            </a:r>
            <a:r>
              <a:rPr lang="sk-SK" dirty="0" smtClean="0"/>
              <a:t> vrátane inzercie, propagácie a styku so zákazníkom, ale s odpočítaním priamych nákladov na obchodných zástupcov.</a:t>
            </a:r>
          </a:p>
          <a:p>
            <a:r>
              <a:rPr lang="sk-SK" dirty="0" smtClean="0"/>
              <a:t>Táto základná položka 5% nie je zákonom, ale pre malé podnikanie je to užitočný ukazovateľ.</a:t>
            </a:r>
          </a:p>
          <a:p>
            <a:r>
              <a:rPr lang="sk-SK" dirty="0" smtClean="0"/>
              <a:t>Modifikácia závisí od faktorov špecifických pre vaše podnikanie.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1858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208903"/>
            <a:ext cx="4663440" cy="6369698"/>
          </a:xfrm>
        </p:spPr>
      </p:pic>
    </p:spTree>
    <p:extLst>
      <p:ext uri="{BB962C8B-B14F-4D97-AF65-F5344CB8AC3E}">
        <p14:creationId xmlns:p14="http://schemas.microsoft.com/office/powerpoint/2010/main" val="37411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objekt pre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108" y="836022"/>
            <a:ext cx="11596664" cy="5342709"/>
          </a:xfrm>
        </p:spPr>
      </p:pic>
    </p:spTree>
    <p:extLst>
      <p:ext uri="{BB962C8B-B14F-4D97-AF65-F5344CB8AC3E}">
        <p14:creationId xmlns:p14="http://schemas.microsoft.com/office/powerpoint/2010/main" val="71978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rmAutofit fontScale="90000"/>
          </a:bodyPr>
          <a:lstStyle/>
          <a:p>
            <a:r>
              <a:rPr lang="sk-SK" sz="3600" b="1" dirty="0" smtClean="0"/>
              <a:t>Kontrola vašich čísel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175657"/>
            <a:ext cx="10515600" cy="5001306"/>
          </a:xfrm>
        </p:spPr>
        <p:txBody>
          <a:bodyPr/>
          <a:lstStyle/>
          <a:p>
            <a:r>
              <a:rPr lang="sk-SK" dirty="0" smtClean="0"/>
              <a:t>Pri kontrole vášho rozpočtu pouvažujte o rôznych marketingových činnostiach, ktoré by ste mali vykonať – inzercia, propagácia a styk s verejnosťou a urobte si zoznam tých, pri ktorých máte pocit, že sú nevyhnutné na dosiahnutie vašich cieľov pri predaji.</a:t>
            </a:r>
          </a:p>
          <a:p>
            <a:r>
              <a:rPr lang="sk-SK" dirty="0" smtClean="0"/>
              <a:t> Vypočítajte si pravdepodobné náklady</a:t>
            </a:r>
          </a:p>
          <a:p>
            <a:r>
              <a:rPr lang="sk-SK" dirty="0" smtClean="0"/>
              <a:t>Porovnajte si výsledok s vašim provizórnym rozpočtom a porovnajte si výsledok s vašim provizórnym rozpočtom a podľa toho prispôsobte svoje plány aj rozpočet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456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62338"/>
          </a:xfrm>
        </p:spPr>
        <p:txBody>
          <a:bodyPr>
            <a:noAutofit/>
          </a:bodyPr>
          <a:lstStyle/>
          <a:p>
            <a:r>
              <a:rPr lang="sk-SK" sz="3600" b="1" dirty="0" smtClean="0"/>
              <a:t>Využitie ostatných</a:t>
            </a:r>
            <a:endParaRPr lang="sk-SK" sz="3600" b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927464"/>
            <a:ext cx="10515600" cy="5249499"/>
          </a:xfrm>
        </p:spPr>
        <p:txBody>
          <a:bodyPr/>
          <a:lstStyle/>
          <a:p>
            <a:r>
              <a:rPr lang="sk-SK" dirty="0" smtClean="0"/>
              <a:t>Marketingový rozpočet sa môže zvýšiť pri spolupráci s inými zainteresovanými stranami</a:t>
            </a:r>
          </a:p>
          <a:p>
            <a:r>
              <a:rPr lang="sk-SK" dirty="0" smtClean="0"/>
              <a:t>Napr. pomoc od dodávateľa pre maloobchodníka</a:t>
            </a:r>
          </a:p>
          <a:p>
            <a:r>
              <a:rPr lang="sk-SK" dirty="0" smtClean="0"/>
              <a:t>Marketingová spolupráca od susedných maloobchodníkov alebo nekonkurenčných firiem – spoločné inzeráty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758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784"/>
          </a:xfrm>
        </p:spPr>
        <p:txBody>
          <a:bodyPr/>
          <a:lstStyle/>
          <a:p>
            <a:r>
              <a:rPr lang="sk-SK" dirty="0" smtClean="0"/>
              <a:t>Investujte do marketingu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38200" y="1449977"/>
            <a:ext cx="10515600" cy="4726986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Investície do marketingu = investícia do podnikania</a:t>
            </a:r>
          </a:p>
          <a:p>
            <a:r>
              <a:rPr lang="sk-SK" dirty="0" smtClean="0"/>
              <a:t>Investície každého druhu musia preukázať návratnosť, preto aj váš marketing musí priniesť merateľné </a:t>
            </a:r>
            <a:r>
              <a:rPr lang="sk-SK" dirty="0" smtClean="0"/>
              <a:t>výsledky.</a:t>
            </a:r>
          </a:p>
          <a:p>
            <a:r>
              <a:rPr lang="sk-SK" dirty="0" smtClean="0"/>
              <a:t>V opačnom prípade by to bolo plytvanie peniazmi.</a:t>
            </a:r>
          </a:p>
          <a:p>
            <a:r>
              <a:rPr lang="sk-SK" dirty="0" smtClean="0"/>
              <a:t>Tam, kde je to možné, začnite s testom na realizáciu určitej marketingovej metódy. Ak nefunguje, skúšajte niečo iné, čo vo vašom podnikaní funguje.</a:t>
            </a:r>
          </a:p>
          <a:p>
            <a:r>
              <a:rPr lang="sk-SK" dirty="0" smtClean="0"/>
              <a:t>Súčasťou by mala byť analýza údajov o predaji, kde najpresnejšie zhodnotíte ako sa vám darí a ako sa vám osvedčuje vaša marketingová stratégia. Môžete tiež presne určiť oblasti, v ktorých by ste sa mali zlepšiť.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568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458</Words>
  <Application>Microsoft Office PowerPoint</Application>
  <PresentationFormat>Širokouhlá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Motív balíka Office</vt:lpstr>
      <vt:lpstr>Rozpočet na marketingovú činnosť</vt:lpstr>
      <vt:lpstr>Prezentácia programu PowerPoint</vt:lpstr>
      <vt:lpstr>Tabuľka na odhad marketingového rozpočtu</vt:lpstr>
      <vt:lpstr>Prezentácia programu PowerPoint</vt:lpstr>
      <vt:lpstr>Prezentácia programu PowerPoint</vt:lpstr>
      <vt:lpstr>Prezentácia programu PowerPoint</vt:lpstr>
      <vt:lpstr>Kontrola vašich čísel</vt:lpstr>
      <vt:lpstr>Využitie ostatných</vt:lpstr>
      <vt:lpstr>Investujte do marketingu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Rozpočet na marketingovú činnosť</dc:title>
  <dc:creator>ssus</dc:creator>
  <cp:lastModifiedBy>ssus</cp:lastModifiedBy>
  <cp:revision>17</cp:revision>
  <dcterms:created xsi:type="dcterms:W3CDTF">2021-03-09T17:15:52Z</dcterms:created>
  <dcterms:modified xsi:type="dcterms:W3CDTF">2021-03-10T10:18:44Z</dcterms:modified>
</cp:coreProperties>
</file>